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4"/>
  </p:notesMasterIdLst>
  <p:sldIdLst>
    <p:sldId id="256" r:id="rId2"/>
    <p:sldId id="257" r:id="rId3"/>
    <p:sldId id="404" r:id="rId4"/>
    <p:sldId id="405" r:id="rId5"/>
    <p:sldId id="406" r:id="rId6"/>
    <p:sldId id="408" r:id="rId7"/>
    <p:sldId id="409" r:id="rId8"/>
    <p:sldId id="410" r:id="rId9"/>
    <p:sldId id="411" r:id="rId10"/>
    <p:sldId id="412" r:id="rId11"/>
    <p:sldId id="267" r:id="rId12"/>
    <p:sldId id="258" r:id="rId13"/>
    <p:sldId id="259" r:id="rId14"/>
    <p:sldId id="260" r:id="rId15"/>
    <p:sldId id="261" r:id="rId16"/>
    <p:sldId id="262" r:id="rId17"/>
    <p:sldId id="263" r:id="rId18"/>
    <p:sldId id="266" r:id="rId19"/>
    <p:sldId id="268" r:id="rId20"/>
    <p:sldId id="271" r:id="rId21"/>
    <p:sldId id="270" r:id="rId22"/>
    <p:sldId id="272" r:id="rId23"/>
    <p:sldId id="273" r:id="rId24"/>
    <p:sldId id="274" r:id="rId25"/>
    <p:sldId id="275" r:id="rId26"/>
    <p:sldId id="276" r:id="rId27"/>
    <p:sldId id="277" r:id="rId28"/>
    <p:sldId id="278" r:id="rId29"/>
    <p:sldId id="279" r:id="rId30"/>
    <p:sldId id="282" r:id="rId31"/>
    <p:sldId id="292" r:id="rId32"/>
    <p:sldId id="285" r:id="rId33"/>
    <p:sldId id="283" r:id="rId34"/>
    <p:sldId id="286" r:id="rId35"/>
    <p:sldId id="293" r:id="rId36"/>
    <p:sldId id="295" r:id="rId37"/>
    <p:sldId id="289" r:id="rId38"/>
    <p:sldId id="294" r:id="rId39"/>
    <p:sldId id="291" r:id="rId40"/>
    <p:sldId id="296" r:id="rId41"/>
    <p:sldId id="297" r:id="rId42"/>
    <p:sldId id="298" r:id="rId43"/>
    <p:sldId id="299" r:id="rId44"/>
    <p:sldId id="311" r:id="rId45"/>
    <p:sldId id="300" r:id="rId46"/>
    <p:sldId id="301" r:id="rId47"/>
    <p:sldId id="302" r:id="rId48"/>
    <p:sldId id="303" r:id="rId49"/>
    <p:sldId id="304" r:id="rId50"/>
    <p:sldId id="305" r:id="rId51"/>
    <p:sldId id="310" r:id="rId52"/>
    <p:sldId id="307" r:id="rId53"/>
    <p:sldId id="316" r:id="rId54"/>
    <p:sldId id="312" r:id="rId55"/>
    <p:sldId id="314" r:id="rId56"/>
    <p:sldId id="356" r:id="rId57"/>
    <p:sldId id="357" r:id="rId58"/>
    <p:sldId id="375" r:id="rId59"/>
    <p:sldId id="359" r:id="rId60"/>
    <p:sldId id="360" r:id="rId61"/>
    <p:sldId id="368" r:id="rId62"/>
    <p:sldId id="361" r:id="rId63"/>
    <p:sldId id="374" r:id="rId64"/>
    <p:sldId id="364" r:id="rId65"/>
    <p:sldId id="365" r:id="rId66"/>
    <p:sldId id="369" r:id="rId67"/>
    <p:sldId id="370" r:id="rId68"/>
    <p:sldId id="371" r:id="rId69"/>
    <p:sldId id="379" r:id="rId70"/>
    <p:sldId id="380" r:id="rId71"/>
    <p:sldId id="377" r:id="rId72"/>
    <p:sldId id="378" r:id="rId73"/>
    <p:sldId id="372" r:id="rId74"/>
    <p:sldId id="385" r:id="rId75"/>
    <p:sldId id="383" r:id="rId76"/>
    <p:sldId id="384" r:id="rId77"/>
    <p:sldId id="386" r:id="rId78"/>
    <p:sldId id="387" r:id="rId79"/>
    <p:sldId id="399" r:id="rId80"/>
    <p:sldId id="389" r:id="rId81"/>
    <p:sldId id="394" r:id="rId82"/>
    <p:sldId id="396" r:id="rId83"/>
    <p:sldId id="395" r:id="rId84"/>
    <p:sldId id="397" r:id="rId85"/>
    <p:sldId id="398" r:id="rId86"/>
    <p:sldId id="323" r:id="rId87"/>
    <p:sldId id="390" r:id="rId88"/>
    <p:sldId id="391" r:id="rId89"/>
    <p:sldId id="335" r:id="rId90"/>
    <p:sldId id="392" r:id="rId91"/>
    <p:sldId id="336" r:id="rId92"/>
    <p:sldId id="339" r:id="rId93"/>
    <p:sldId id="340" r:id="rId94"/>
    <p:sldId id="342" r:id="rId95"/>
    <p:sldId id="343" r:id="rId96"/>
    <p:sldId id="345" r:id="rId97"/>
    <p:sldId id="403" r:id="rId98"/>
    <p:sldId id="346" r:id="rId99"/>
    <p:sldId id="400" r:id="rId100"/>
    <p:sldId id="349" r:id="rId101"/>
    <p:sldId id="402" r:id="rId102"/>
    <p:sldId id="401" r:id="rId10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78" d="100"/>
          <a:sy n="78" d="100"/>
        </p:scale>
        <p:origin x="1594" y="77"/>
      </p:cViewPr>
      <p:guideLst>
        <p:guide orient="horz" pos="2160"/>
        <p:guide pos="2880"/>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theme" Target="theme/theme1.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74DCB7A-62BA-4682-B3C5-5F55F47809BB}" type="datetimeFigureOut">
              <a:rPr lang="en-IN" smtClean="0"/>
              <a:t>06-09-2024</a:t>
            </a:fld>
            <a:endParaRPr lang="en-IN"/>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32D04A3-94D6-47F8-84A1-CB77D250B23C}" type="slidenum">
              <a:rPr lang="en-IN" smtClean="0"/>
              <a:t>‹#›</a:t>
            </a:fld>
            <a:endParaRPr lang="en-IN"/>
          </a:p>
        </p:txBody>
      </p:sp>
    </p:spTree>
    <p:extLst>
      <p:ext uri="{BB962C8B-B14F-4D97-AF65-F5344CB8AC3E}">
        <p14:creationId xmlns:p14="http://schemas.microsoft.com/office/powerpoint/2010/main" val="8265177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E32D04A3-94D6-47F8-84A1-CB77D250B23C}" type="slidenum">
              <a:rPr lang="en-IN" smtClean="0"/>
              <a:t>23</a:t>
            </a:fld>
            <a:endParaRPr lang="en-IN"/>
          </a:p>
        </p:txBody>
      </p:sp>
    </p:spTree>
    <p:extLst>
      <p:ext uri="{BB962C8B-B14F-4D97-AF65-F5344CB8AC3E}">
        <p14:creationId xmlns:p14="http://schemas.microsoft.com/office/powerpoint/2010/main" val="36502031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9/6/2024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9/6/2024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9/6/2024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9/6/2024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9/6/2024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9/6/2024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04800" y="533400"/>
            <a:ext cx="8534400" cy="6096000"/>
          </a:xfrm>
        </p:spPr>
        <p:txBody>
          <a:bodyPr>
            <a:normAutofit fontScale="92500" lnSpcReduction="10000"/>
          </a:bodyPr>
          <a:lstStyle/>
          <a:p>
            <a:r>
              <a:rPr lang="en-IN" sz="2400" b="1" dirty="0">
                <a:solidFill>
                  <a:schemeClr val="tx1"/>
                </a:solidFill>
                <a:latin typeface="Times New Roman" pitchFamily="18" charset="0"/>
                <a:cs typeface="Times New Roman" pitchFamily="18" charset="0"/>
              </a:rPr>
              <a:t>Data Link Layer and Medium Access Sub Layer</a:t>
            </a:r>
          </a:p>
          <a:p>
            <a:pPr algn="just"/>
            <a:r>
              <a:rPr lang="en-IN" sz="2400" b="1" dirty="0">
                <a:solidFill>
                  <a:schemeClr val="tx1"/>
                </a:solidFill>
                <a:latin typeface="Times New Roman" pitchFamily="18" charset="0"/>
                <a:cs typeface="Times New Roman" pitchFamily="18" charset="0"/>
              </a:rPr>
              <a:t>Error Detection and Error Correction </a:t>
            </a:r>
          </a:p>
          <a:p>
            <a:pPr marL="342900" indent="-342900" algn="just">
              <a:buFont typeface="Arial" pitchFamily="34" charset="0"/>
              <a:buChar char="•"/>
            </a:pPr>
            <a:r>
              <a:rPr lang="en-IN" sz="2000" dirty="0">
                <a:solidFill>
                  <a:schemeClr val="tx1"/>
                </a:solidFill>
                <a:latin typeface="Times New Roman" pitchFamily="18" charset="0"/>
                <a:cs typeface="Times New Roman" pitchFamily="18" charset="0"/>
              </a:rPr>
              <a:t>Fundamentals</a:t>
            </a:r>
          </a:p>
          <a:p>
            <a:pPr marL="342900" indent="-342900" algn="just">
              <a:buFont typeface="Arial" pitchFamily="34" charset="0"/>
              <a:buChar char="•"/>
            </a:pPr>
            <a:r>
              <a:rPr lang="en-IN" sz="2000" dirty="0">
                <a:solidFill>
                  <a:schemeClr val="tx1"/>
                </a:solidFill>
                <a:latin typeface="Times New Roman" pitchFamily="18" charset="0"/>
                <a:cs typeface="Times New Roman" pitchFamily="18" charset="0"/>
              </a:rPr>
              <a:t>Block coding</a:t>
            </a:r>
          </a:p>
          <a:p>
            <a:pPr marL="342900" indent="-342900" algn="just">
              <a:buFont typeface="Arial" pitchFamily="34" charset="0"/>
              <a:buChar char="•"/>
            </a:pPr>
            <a:r>
              <a:rPr lang="en-IN" sz="2000" dirty="0">
                <a:solidFill>
                  <a:schemeClr val="tx1"/>
                </a:solidFill>
                <a:latin typeface="Times New Roman" pitchFamily="18" charset="0"/>
                <a:cs typeface="Times New Roman" pitchFamily="18" charset="0"/>
              </a:rPr>
              <a:t>Hamming Distance</a:t>
            </a:r>
          </a:p>
          <a:p>
            <a:pPr marL="342900" indent="-342900" algn="just">
              <a:buFont typeface="Arial" pitchFamily="34" charset="0"/>
              <a:buChar char="•"/>
            </a:pPr>
            <a:r>
              <a:rPr lang="en-IN" sz="2000" dirty="0">
                <a:solidFill>
                  <a:schemeClr val="tx1"/>
                </a:solidFill>
                <a:latin typeface="Times New Roman" pitchFamily="18" charset="0"/>
                <a:cs typeface="Times New Roman" pitchFamily="18" charset="0"/>
              </a:rPr>
              <a:t>CRC</a:t>
            </a:r>
          </a:p>
          <a:p>
            <a:pPr algn="just"/>
            <a:r>
              <a:rPr lang="en-IN" sz="2400" b="1" dirty="0">
                <a:solidFill>
                  <a:schemeClr val="tx1"/>
                </a:solidFill>
                <a:latin typeface="Times New Roman" pitchFamily="18" charset="0"/>
                <a:cs typeface="Times New Roman" pitchFamily="18" charset="0"/>
              </a:rPr>
              <a:t>Flow Control and Error control protocols </a:t>
            </a:r>
          </a:p>
          <a:p>
            <a:pPr marL="342900" indent="-342900" algn="just">
              <a:buFont typeface="Arial" pitchFamily="34" charset="0"/>
              <a:buChar char="•"/>
            </a:pPr>
            <a:r>
              <a:rPr lang="en-IN" sz="2000" dirty="0">
                <a:solidFill>
                  <a:schemeClr val="tx1"/>
                </a:solidFill>
                <a:latin typeface="Times New Roman" pitchFamily="18" charset="0"/>
                <a:cs typeface="Times New Roman" pitchFamily="18" charset="0"/>
              </a:rPr>
              <a:t>Stop and Wait</a:t>
            </a:r>
          </a:p>
          <a:p>
            <a:pPr marL="342900" indent="-342900" algn="just">
              <a:buFont typeface="Arial" pitchFamily="34" charset="0"/>
              <a:buChar char="•"/>
            </a:pPr>
            <a:r>
              <a:rPr lang="en-IN" sz="2000" dirty="0">
                <a:solidFill>
                  <a:schemeClr val="tx1"/>
                </a:solidFill>
                <a:latin typeface="Times New Roman" pitchFamily="18" charset="0"/>
                <a:cs typeface="Times New Roman" pitchFamily="18" charset="0"/>
              </a:rPr>
              <a:t>Go back – N ARQ</a:t>
            </a:r>
          </a:p>
          <a:p>
            <a:pPr marL="342900" indent="-342900" algn="just">
              <a:buFont typeface="Arial" pitchFamily="34" charset="0"/>
              <a:buChar char="•"/>
            </a:pPr>
            <a:r>
              <a:rPr lang="en-IN" sz="2000" dirty="0">
                <a:solidFill>
                  <a:schemeClr val="tx1"/>
                </a:solidFill>
                <a:latin typeface="Times New Roman" pitchFamily="18" charset="0"/>
                <a:cs typeface="Times New Roman" pitchFamily="18" charset="0"/>
              </a:rPr>
              <a:t>Selective Repeat ARQ</a:t>
            </a:r>
          </a:p>
          <a:p>
            <a:pPr marL="342900" indent="-342900" algn="just">
              <a:buFont typeface="Arial" pitchFamily="34" charset="0"/>
              <a:buChar char="•"/>
            </a:pPr>
            <a:r>
              <a:rPr lang="en-IN" sz="2000" dirty="0">
                <a:solidFill>
                  <a:schemeClr val="tx1"/>
                </a:solidFill>
                <a:latin typeface="Times New Roman" pitchFamily="18" charset="0"/>
                <a:cs typeface="Times New Roman" pitchFamily="18" charset="0"/>
              </a:rPr>
              <a:t>Sliding Window</a:t>
            </a:r>
          </a:p>
          <a:p>
            <a:pPr marL="342900" indent="-342900" algn="just">
              <a:buFont typeface="Arial" pitchFamily="34" charset="0"/>
              <a:buChar char="•"/>
            </a:pPr>
            <a:r>
              <a:rPr lang="en-IN" sz="2000" dirty="0">
                <a:solidFill>
                  <a:schemeClr val="tx1"/>
                </a:solidFill>
                <a:latin typeface="Times New Roman" pitchFamily="18" charset="0"/>
                <a:cs typeface="Times New Roman" pitchFamily="18" charset="0"/>
              </a:rPr>
              <a:t>Piggybacking </a:t>
            </a:r>
          </a:p>
          <a:p>
            <a:pPr algn="just"/>
            <a:r>
              <a:rPr lang="en-IN" sz="2400" b="1" dirty="0">
                <a:solidFill>
                  <a:schemeClr val="tx1"/>
                </a:solidFill>
                <a:latin typeface="Times New Roman" pitchFamily="18" charset="0"/>
                <a:cs typeface="Times New Roman" pitchFamily="18" charset="0"/>
              </a:rPr>
              <a:t>Random Access, Multiple access protocols</a:t>
            </a:r>
          </a:p>
          <a:p>
            <a:pPr marL="342900" indent="-342900" algn="just">
              <a:buFont typeface="Arial" pitchFamily="34" charset="0"/>
              <a:buChar char="•"/>
            </a:pPr>
            <a:r>
              <a:rPr lang="en-IN" sz="2000" dirty="0">
                <a:solidFill>
                  <a:schemeClr val="tx1"/>
                </a:solidFill>
                <a:latin typeface="Times New Roman" pitchFamily="18" charset="0"/>
                <a:cs typeface="Times New Roman" pitchFamily="18" charset="0"/>
              </a:rPr>
              <a:t>Pure ALOHA</a:t>
            </a:r>
          </a:p>
          <a:p>
            <a:pPr marL="342900" indent="-342900" algn="just">
              <a:buFont typeface="Arial" pitchFamily="34" charset="0"/>
              <a:buChar char="•"/>
            </a:pPr>
            <a:r>
              <a:rPr lang="en-IN" sz="2000" dirty="0">
                <a:solidFill>
                  <a:schemeClr val="tx1"/>
                </a:solidFill>
                <a:latin typeface="Times New Roman" pitchFamily="18" charset="0"/>
                <a:cs typeface="Times New Roman" pitchFamily="18" charset="0"/>
              </a:rPr>
              <a:t>Slotted ALOHA</a:t>
            </a:r>
          </a:p>
          <a:p>
            <a:pPr marL="342900" indent="-342900" algn="just">
              <a:buFont typeface="Arial" pitchFamily="34" charset="0"/>
              <a:buChar char="•"/>
            </a:pPr>
            <a:r>
              <a:rPr lang="en-IN" sz="2000" dirty="0">
                <a:solidFill>
                  <a:schemeClr val="tx1"/>
                </a:solidFill>
                <a:latin typeface="Times New Roman" pitchFamily="18" charset="0"/>
                <a:cs typeface="Times New Roman" pitchFamily="18" charset="0"/>
              </a:rPr>
              <a:t>CSMA/CD</a:t>
            </a:r>
          </a:p>
          <a:p>
            <a:pPr marL="342900" indent="-342900" algn="just">
              <a:buFont typeface="Arial" pitchFamily="34" charset="0"/>
              <a:buChar char="•"/>
            </a:pPr>
            <a:r>
              <a:rPr lang="en-IN" sz="2000" dirty="0">
                <a:solidFill>
                  <a:schemeClr val="tx1"/>
                </a:solidFill>
                <a:latin typeface="Times New Roman" pitchFamily="18" charset="0"/>
                <a:cs typeface="Times New Roman" pitchFamily="18" charset="0"/>
              </a:rPr>
              <a:t>CDMA/CA </a:t>
            </a:r>
          </a:p>
        </p:txBody>
      </p:sp>
    </p:spTree>
    <p:extLst>
      <p:ext uri="{BB962C8B-B14F-4D97-AF65-F5344CB8AC3E}">
        <p14:creationId xmlns:p14="http://schemas.microsoft.com/office/powerpoint/2010/main" val="26633008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D199793-31BF-AEC7-B055-58234D7E895B}"/>
              </a:ext>
            </a:extLst>
          </p:cNvPr>
          <p:cNvSpPr>
            <a:spLocks noGrp="1"/>
          </p:cNvSpPr>
          <p:nvPr>
            <p:ph idx="1"/>
          </p:nvPr>
        </p:nvSpPr>
        <p:spPr>
          <a:xfrm>
            <a:off x="628650" y="685801"/>
            <a:ext cx="7886700" cy="4804172"/>
          </a:xfrm>
        </p:spPr>
        <p:txBody>
          <a:bodyPr>
            <a:normAutofit/>
          </a:bodyPr>
          <a:lstStyle/>
          <a:p>
            <a:pPr marL="0" indent="0">
              <a:buNone/>
            </a:pPr>
            <a:r>
              <a:rPr lang="en-US" sz="2000" dirty="0">
                <a:solidFill>
                  <a:srgbClr val="000000"/>
                </a:solidFill>
                <a:latin typeface="Times New Roman" panose="02020603050405020304" pitchFamily="18" charset="0"/>
                <a:cs typeface="Times New Roman" panose="02020603050405020304" pitchFamily="18" charset="0"/>
              </a:rPr>
              <a:t>Frame in a Bit - Oriented Protocol</a:t>
            </a:r>
          </a:p>
          <a:p>
            <a:pPr algn="just"/>
            <a:r>
              <a:rPr lang="en-US" sz="2000" dirty="0">
                <a:solidFill>
                  <a:srgbClr val="000000"/>
                </a:solidFill>
                <a:latin typeface="Times New Roman" panose="02020603050405020304" pitchFamily="18" charset="0"/>
                <a:cs typeface="Times New Roman" panose="02020603050405020304" pitchFamily="18" charset="0"/>
              </a:rPr>
              <a:t>In bit-oriented protocols, the message is coded as a sequence of bits, which are interpreted in the upper layers as text, graphics, audio, video etc. A frame has the following parts −</a:t>
            </a:r>
          </a:p>
          <a:p>
            <a:pPr algn="just">
              <a:buFont typeface="Arial" panose="020B0604020202020204" pitchFamily="34" charset="0"/>
              <a:buChar char="•"/>
            </a:pPr>
            <a:r>
              <a:rPr lang="en-US" sz="2000" b="1" dirty="0">
                <a:solidFill>
                  <a:srgbClr val="000000"/>
                </a:solidFill>
                <a:latin typeface="Times New Roman" panose="02020603050405020304" pitchFamily="18" charset="0"/>
                <a:cs typeface="Times New Roman" panose="02020603050405020304" pitchFamily="18" charset="0"/>
              </a:rPr>
              <a:t>Frame Header</a:t>
            </a:r>
            <a:r>
              <a:rPr lang="en-US" sz="2000" dirty="0">
                <a:solidFill>
                  <a:srgbClr val="000000"/>
                </a:solidFill>
                <a:latin typeface="Times New Roman" panose="02020603050405020304" pitchFamily="18" charset="0"/>
                <a:cs typeface="Times New Roman" panose="02020603050405020304" pitchFamily="18" charset="0"/>
              </a:rPr>
              <a:t> − It contains the source and the destination addresses of the frame.</a:t>
            </a:r>
          </a:p>
          <a:p>
            <a:pPr algn="just">
              <a:buFont typeface="Arial" panose="020B0604020202020204" pitchFamily="34" charset="0"/>
              <a:buChar char="•"/>
            </a:pPr>
            <a:r>
              <a:rPr lang="en-US" sz="2000" b="1" dirty="0">
                <a:solidFill>
                  <a:srgbClr val="000000"/>
                </a:solidFill>
                <a:latin typeface="Times New Roman" panose="02020603050405020304" pitchFamily="18" charset="0"/>
                <a:cs typeface="Times New Roman" panose="02020603050405020304" pitchFamily="18" charset="0"/>
              </a:rPr>
              <a:t>Payload field</a:t>
            </a:r>
            <a:r>
              <a:rPr lang="en-US" sz="2000" dirty="0">
                <a:solidFill>
                  <a:srgbClr val="000000"/>
                </a:solidFill>
                <a:latin typeface="Times New Roman" panose="02020603050405020304" pitchFamily="18" charset="0"/>
                <a:cs typeface="Times New Roman" panose="02020603050405020304" pitchFamily="18" charset="0"/>
              </a:rPr>
              <a:t> − It contains the message to be delivered.</a:t>
            </a:r>
          </a:p>
          <a:p>
            <a:pPr algn="just">
              <a:buFont typeface="Arial" panose="020B0604020202020204" pitchFamily="34" charset="0"/>
              <a:buChar char="•"/>
            </a:pPr>
            <a:r>
              <a:rPr lang="en-US" sz="2000" b="1" dirty="0">
                <a:solidFill>
                  <a:srgbClr val="000000"/>
                </a:solidFill>
                <a:latin typeface="Times New Roman" panose="02020603050405020304" pitchFamily="18" charset="0"/>
                <a:cs typeface="Times New Roman" panose="02020603050405020304" pitchFamily="18" charset="0"/>
              </a:rPr>
              <a:t>Trailer</a:t>
            </a:r>
            <a:r>
              <a:rPr lang="en-US" sz="2000" dirty="0">
                <a:solidFill>
                  <a:srgbClr val="000000"/>
                </a:solidFill>
                <a:latin typeface="Times New Roman" panose="02020603050405020304" pitchFamily="18" charset="0"/>
                <a:cs typeface="Times New Roman" panose="02020603050405020304" pitchFamily="18" charset="0"/>
              </a:rPr>
              <a:t> − It contains the error detection and error correction bits.</a:t>
            </a:r>
          </a:p>
          <a:p>
            <a:pPr algn="just">
              <a:buFont typeface="Arial" panose="020B0604020202020204" pitchFamily="34" charset="0"/>
              <a:buChar char="•"/>
            </a:pPr>
            <a:r>
              <a:rPr lang="en-US" sz="2000" b="1" dirty="0">
                <a:solidFill>
                  <a:srgbClr val="000000"/>
                </a:solidFill>
                <a:latin typeface="Times New Roman" panose="02020603050405020304" pitchFamily="18" charset="0"/>
                <a:cs typeface="Times New Roman" panose="02020603050405020304" pitchFamily="18" charset="0"/>
              </a:rPr>
              <a:t>Flags</a:t>
            </a:r>
            <a:r>
              <a:rPr lang="en-US" sz="2000" dirty="0">
                <a:solidFill>
                  <a:srgbClr val="000000"/>
                </a:solidFill>
                <a:latin typeface="Times New Roman" panose="02020603050405020304" pitchFamily="18" charset="0"/>
                <a:cs typeface="Times New Roman" panose="02020603050405020304" pitchFamily="18" charset="0"/>
              </a:rPr>
              <a:t> − A bit pattern that defines the beginning and end bits in a frame. It is generally of 8-bits. Most protocols use the 8-bit pattern 01111110 as flag.</a:t>
            </a:r>
          </a:p>
          <a:p>
            <a:pPr marL="0" indent="0">
              <a:buNone/>
            </a:pPr>
            <a:endParaRPr lang="en-IN" sz="1350" dirty="0">
              <a:latin typeface="Times New Roman" panose="02020603050405020304" pitchFamily="18" charset="0"/>
              <a:cs typeface="Times New Roman" panose="02020603050405020304" pitchFamily="18" charset="0"/>
            </a:endParaRPr>
          </a:p>
          <a:p>
            <a:pPr marL="0" indent="0">
              <a:buNone/>
            </a:pPr>
            <a:endParaRPr lang="en-IN" sz="1350" dirty="0">
              <a:latin typeface="Times New Roman" panose="02020603050405020304" pitchFamily="18" charset="0"/>
              <a:cs typeface="Times New Roman" panose="02020603050405020304" pitchFamily="18" charset="0"/>
            </a:endParaRPr>
          </a:p>
          <a:p>
            <a:pPr marL="0" indent="0">
              <a:buNone/>
            </a:pPr>
            <a:endParaRPr lang="en-IN" sz="135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FBE4EDA9-4CB7-42E5-633F-FA0CAA5311EC}"/>
              </a:ext>
            </a:extLst>
          </p:cNvPr>
          <p:cNvPicPr>
            <a:picLocks noChangeAspect="1"/>
          </p:cNvPicPr>
          <p:nvPr/>
        </p:nvPicPr>
        <p:blipFill>
          <a:blip r:embed="rId2"/>
          <a:stretch>
            <a:fillRect/>
          </a:stretch>
        </p:blipFill>
        <p:spPr>
          <a:xfrm>
            <a:off x="2209800" y="4648200"/>
            <a:ext cx="4978196" cy="1331711"/>
          </a:xfrm>
          <a:prstGeom prst="rect">
            <a:avLst/>
          </a:prstGeom>
        </p:spPr>
      </p:pic>
    </p:spTree>
    <p:extLst>
      <p:ext uri="{BB962C8B-B14F-4D97-AF65-F5344CB8AC3E}">
        <p14:creationId xmlns:p14="http://schemas.microsoft.com/office/powerpoint/2010/main" val="287224059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28600"/>
            <a:ext cx="8229600" cy="5897563"/>
          </a:xfrm>
        </p:spPr>
        <p:txBody>
          <a:bodyPr>
            <a:normAutofit/>
          </a:bodyPr>
          <a:lstStyle/>
          <a:p>
            <a:pPr marL="0" indent="0" algn="just">
              <a:buNone/>
            </a:pPr>
            <a:r>
              <a:rPr lang="en-US" sz="2000" b="1" dirty="0">
                <a:latin typeface="Times New Roman" pitchFamily="18" charset="0"/>
                <a:cs typeface="Times New Roman" pitchFamily="18" charset="0"/>
              </a:rPr>
              <a:t>Carrier Sense Multiple Access with Collision Avoidance (CSMA/CA)</a:t>
            </a:r>
          </a:p>
          <a:p>
            <a:pPr algn="just"/>
            <a:r>
              <a:rPr lang="en-US" sz="2000" dirty="0">
                <a:latin typeface="Times New Roman" pitchFamily="18" charset="0"/>
                <a:cs typeface="Times New Roman" pitchFamily="18" charset="0"/>
              </a:rPr>
              <a:t>In a wireless network, much of the sent energy is lost in transmission. We need to avoid collisions on wireless networks because they cannot be detected. </a:t>
            </a:r>
          </a:p>
          <a:p>
            <a:pPr algn="just"/>
            <a:endParaRPr lang="en-US" sz="2000" dirty="0">
              <a:latin typeface="Times New Roman" pitchFamily="18" charset="0"/>
              <a:cs typeface="Times New Roman" pitchFamily="18" charset="0"/>
            </a:endParaRPr>
          </a:p>
          <a:p>
            <a:pPr algn="just"/>
            <a:r>
              <a:rPr lang="en-US" sz="2000" dirty="0">
                <a:latin typeface="Times New Roman" pitchFamily="18" charset="0"/>
                <a:cs typeface="Times New Roman" pitchFamily="18" charset="0"/>
              </a:rPr>
              <a:t>Carrier sense multiple access with collision avoidance (CSMA/CA) was invented for this network. </a:t>
            </a:r>
          </a:p>
          <a:p>
            <a:pPr marL="0" indent="0" algn="just">
              <a:buNone/>
            </a:pPr>
            <a:endParaRPr lang="en-US" sz="2000" dirty="0">
              <a:latin typeface="Times New Roman" pitchFamily="18" charset="0"/>
              <a:cs typeface="Times New Roman" pitchFamily="18" charset="0"/>
            </a:endParaRPr>
          </a:p>
          <a:p>
            <a:pPr marL="0" indent="0" algn="just">
              <a:buNone/>
            </a:pPr>
            <a:r>
              <a:rPr lang="en-US" sz="2000" dirty="0">
                <a:latin typeface="Times New Roman" pitchFamily="18" charset="0"/>
                <a:cs typeface="Times New Roman" pitchFamily="18" charset="0"/>
              </a:rPr>
              <a:t> CSMA/CA works with these three strategies:</a:t>
            </a:r>
          </a:p>
          <a:p>
            <a:pPr algn="just"/>
            <a:endParaRPr lang="en-US" sz="2000" dirty="0">
              <a:latin typeface="Times New Roman" pitchFamily="18" charset="0"/>
              <a:cs typeface="Times New Roman" pitchFamily="18" charset="0"/>
            </a:endParaRPr>
          </a:p>
          <a:p>
            <a:pPr algn="just"/>
            <a:r>
              <a:rPr lang="en-US" sz="2000" dirty="0">
                <a:latin typeface="Times New Roman" pitchFamily="18" charset="0"/>
                <a:cs typeface="Times New Roman" pitchFamily="18" charset="0"/>
              </a:rPr>
              <a:t> Interframe space</a:t>
            </a:r>
          </a:p>
          <a:p>
            <a:pPr algn="just"/>
            <a:r>
              <a:rPr lang="en-US" sz="2000" dirty="0">
                <a:latin typeface="Times New Roman" pitchFamily="18" charset="0"/>
                <a:cs typeface="Times New Roman" pitchFamily="18" charset="0"/>
              </a:rPr>
              <a:t>Contention window</a:t>
            </a:r>
          </a:p>
          <a:p>
            <a:pPr algn="just"/>
            <a:r>
              <a:rPr lang="en-US" sz="2000" dirty="0">
                <a:latin typeface="Times New Roman" pitchFamily="18" charset="0"/>
                <a:cs typeface="Times New Roman" pitchFamily="18" charset="0"/>
              </a:rPr>
              <a:t>Acknowledgments</a:t>
            </a:r>
            <a:endParaRPr lang="en-IN" sz="2000" b="1" dirty="0">
              <a:latin typeface="Times New Roman" pitchFamily="18" charset="0"/>
              <a:cs typeface="Times New Roman" pitchFamily="18" charset="0"/>
            </a:endParaRPr>
          </a:p>
        </p:txBody>
      </p:sp>
    </p:spTree>
    <p:extLst>
      <p:ext uri="{BB962C8B-B14F-4D97-AF65-F5344CB8AC3E}">
        <p14:creationId xmlns:p14="http://schemas.microsoft.com/office/powerpoint/2010/main" val="426794506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78A98C9-561B-2CA3-7922-F2F2819C2B19}"/>
              </a:ext>
            </a:extLst>
          </p:cNvPr>
          <p:cNvSpPr>
            <a:spLocks noGrp="1"/>
          </p:cNvSpPr>
          <p:nvPr>
            <p:ph idx="1"/>
          </p:nvPr>
        </p:nvSpPr>
        <p:spPr>
          <a:xfrm>
            <a:off x="457200" y="533400"/>
            <a:ext cx="8229600" cy="5592763"/>
          </a:xfrm>
        </p:spPr>
        <p:txBody>
          <a:bodyPr>
            <a:normAutofit/>
          </a:bodyPr>
          <a:lstStyle/>
          <a:p>
            <a:pPr marL="0" indent="0" algn="just" fontAlgn="base">
              <a:buNone/>
            </a:pPr>
            <a:endParaRPr lang="en-US" sz="2000" b="0" i="0" dirty="0">
              <a:solidFill>
                <a:srgbClr val="273239"/>
              </a:solidFill>
              <a:effectLst/>
              <a:latin typeface="Times New Roman" panose="02020603050405020304" pitchFamily="18" charset="0"/>
              <a:cs typeface="Times New Roman" panose="02020603050405020304" pitchFamily="18" charset="0"/>
            </a:endParaRPr>
          </a:p>
          <a:p>
            <a:pPr marL="0" indent="0" algn="just" fontAlgn="base">
              <a:buNone/>
            </a:pPr>
            <a:endParaRPr lang="en-US" sz="2000" b="1" i="0" dirty="0">
              <a:solidFill>
                <a:srgbClr val="273239"/>
              </a:solidFill>
              <a:effectLst/>
              <a:latin typeface="Times New Roman" panose="02020603050405020304" pitchFamily="18" charset="0"/>
              <a:cs typeface="Times New Roman" panose="02020603050405020304" pitchFamily="18" charset="0"/>
            </a:endParaRPr>
          </a:p>
          <a:p>
            <a:pPr algn="just" fontAlgn="base"/>
            <a:r>
              <a:rPr lang="en-US" sz="2000" b="1" i="0" dirty="0">
                <a:solidFill>
                  <a:srgbClr val="273239"/>
                </a:solidFill>
                <a:effectLst/>
                <a:latin typeface="Times New Roman" panose="02020603050405020304" pitchFamily="18" charset="0"/>
                <a:cs typeface="Times New Roman" panose="02020603050405020304" pitchFamily="18" charset="0"/>
              </a:rPr>
              <a:t>Inter-Frame Space (IFS): </a:t>
            </a:r>
            <a:r>
              <a:rPr lang="en-US" sz="2000" b="0" i="0" dirty="0">
                <a:solidFill>
                  <a:srgbClr val="273239"/>
                </a:solidFill>
                <a:effectLst/>
                <a:latin typeface="Times New Roman" panose="02020603050405020304" pitchFamily="18" charset="0"/>
                <a:cs typeface="Times New Roman" panose="02020603050405020304" pitchFamily="18" charset="0"/>
              </a:rPr>
              <a:t>When a station finds the channel busy it senses the channel again, when the station finds a channel to be idle it waits for a period of time called </a:t>
            </a:r>
            <a:r>
              <a:rPr lang="en-US" sz="2000" b="1" i="0" dirty="0">
                <a:solidFill>
                  <a:srgbClr val="273239"/>
                </a:solidFill>
                <a:effectLst/>
                <a:latin typeface="Times New Roman" panose="02020603050405020304" pitchFamily="18" charset="0"/>
                <a:cs typeface="Times New Roman" panose="02020603050405020304" pitchFamily="18" charset="0"/>
              </a:rPr>
              <a:t>IFS time</a:t>
            </a:r>
            <a:r>
              <a:rPr lang="en-US" sz="2000" b="0" i="0" dirty="0">
                <a:solidFill>
                  <a:srgbClr val="273239"/>
                </a:solidFill>
                <a:effectLst/>
                <a:latin typeface="Times New Roman" panose="02020603050405020304" pitchFamily="18" charset="0"/>
                <a:cs typeface="Times New Roman" panose="02020603050405020304" pitchFamily="18" charset="0"/>
              </a:rPr>
              <a:t>. IFS can also be used to define the priority of a station or a frame. Higher the IFS lower is the priority.</a:t>
            </a:r>
          </a:p>
          <a:p>
            <a:pPr algn="just" fontAlgn="base"/>
            <a:endParaRPr lang="en-US" sz="2000" b="0" i="0" dirty="0">
              <a:solidFill>
                <a:srgbClr val="273239"/>
              </a:solidFill>
              <a:effectLst/>
              <a:latin typeface="Times New Roman" panose="02020603050405020304" pitchFamily="18" charset="0"/>
              <a:cs typeface="Times New Roman" panose="02020603050405020304" pitchFamily="18" charset="0"/>
            </a:endParaRPr>
          </a:p>
          <a:p>
            <a:pPr algn="just" fontAlgn="base"/>
            <a:r>
              <a:rPr lang="en-US" sz="2000" b="1" i="0" dirty="0">
                <a:solidFill>
                  <a:srgbClr val="273239"/>
                </a:solidFill>
                <a:effectLst/>
                <a:latin typeface="Times New Roman" panose="02020603050405020304" pitchFamily="18" charset="0"/>
                <a:cs typeface="Times New Roman" panose="02020603050405020304" pitchFamily="18" charset="0"/>
              </a:rPr>
              <a:t>Contention Window: </a:t>
            </a:r>
            <a:r>
              <a:rPr lang="en-US" sz="2000" b="0" i="0" dirty="0">
                <a:solidFill>
                  <a:srgbClr val="273239"/>
                </a:solidFill>
                <a:effectLst/>
                <a:latin typeface="Times New Roman" panose="02020603050405020304" pitchFamily="18" charset="0"/>
                <a:cs typeface="Times New Roman" panose="02020603050405020304" pitchFamily="18" charset="0"/>
              </a:rPr>
              <a:t>It is the amount of time divided into slots. A station that is ready to send frames chooses a random number of slots as </a:t>
            </a:r>
            <a:r>
              <a:rPr lang="en-US" sz="2000" b="1" i="0" dirty="0">
                <a:solidFill>
                  <a:srgbClr val="273239"/>
                </a:solidFill>
                <a:effectLst/>
                <a:latin typeface="Times New Roman" panose="02020603050405020304" pitchFamily="18" charset="0"/>
                <a:cs typeface="Times New Roman" panose="02020603050405020304" pitchFamily="18" charset="0"/>
              </a:rPr>
              <a:t>wait time</a:t>
            </a:r>
            <a:r>
              <a:rPr lang="en-US" sz="2000" b="0" i="0" dirty="0">
                <a:solidFill>
                  <a:srgbClr val="273239"/>
                </a:solidFill>
                <a:effectLst/>
                <a:latin typeface="Times New Roman" panose="02020603050405020304" pitchFamily="18" charset="0"/>
                <a:cs typeface="Times New Roman" panose="02020603050405020304" pitchFamily="18" charset="0"/>
              </a:rPr>
              <a:t>.</a:t>
            </a:r>
          </a:p>
          <a:p>
            <a:pPr algn="just" fontAlgn="base"/>
            <a:endParaRPr lang="en-US" sz="2000" b="0" i="0" dirty="0">
              <a:solidFill>
                <a:srgbClr val="273239"/>
              </a:solidFill>
              <a:effectLst/>
              <a:latin typeface="Times New Roman" panose="02020603050405020304" pitchFamily="18" charset="0"/>
              <a:cs typeface="Times New Roman" panose="02020603050405020304" pitchFamily="18" charset="0"/>
            </a:endParaRPr>
          </a:p>
          <a:p>
            <a:pPr algn="just" fontAlgn="base"/>
            <a:r>
              <a:rPr lang="en-US" sz="2000" b="1" i="0" dirty="0">
                <a:solidFill>
                  <a:srgbClr val="273239"/>
                </a:solidFill>
                <a:effectLst/>
                <a:latin typeface="Times New Roman" panose="02020603050405020304" pitchFamily="18" charset="0"/>
                <a:cs typeface="Times New Roman" panose="02020603050405020304" pitchFamily="18" charset="0"/>
              </a:rPr>
              <a:t>Acknowledgments: </a:t>
            </a:r>
            <a:r>
              <a:rPr lang="en-US" sz="2000" b="0" i="0" dirty="0">
                <a:solidFill>
                  <a:srgbClr val="273239"/>
                </a:solidFill>
                <a:effectLst/>
                <a:latin typeface="Times New Roman" panose="02020603050405020304" pitchFamily="18" charset="0"/>
                <a:cs typeface="Times New Roman" panose="02020603050405020304" pitchFamily="18" charset="0"/>
              </a:rPr>
              <a:t>The positive acknowledgments and time-out timer can help guarantee a successful transmission of the frame.</a:t>
            </a:r>
          </a:p>
          <a:p>
            <a:pPr marL="0" indent="0">
              <a:buNone/>
            </a:pP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867326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C1CEC81B-17AF-EF2F-1495-1D033093CA29}"/>
              </a:ext>
            </a:extLst>
          </p:cNvPr>
          <p:cNvPicPr>
            <a:picLocks noGrp="1" noChangeAspect="1"/>
          </p:cNvPicPr>
          <p:nvPr>
            <p:ph idx="1"/>
          </p:nvPr>
        </p:nvPicPr>
        <p:blipFill>
          <a:blip r:embed="rId2"/>
          <a:stretch>
            <a:fillRect/>
          </a:stretch>
        </p:blipFill>
        <p:spPr>
          <a:xfrm>
            <a:off x="1524000" y="762000"/>
            <a:ext cx="5791200" cy="5364163"/>
          </a:xfrm>
        </p:spPr>
      </p:pic>
    </p:spTree>
    <p:extLst>
      <p:ext uri="{BB962C8B-B14F-4D97-AF65-F5344CB8AC3E}">
        <p14:creationId xmlns:p14="http://schemas.microsoft.com/office/powerpoint/2010/main" val="32003736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18FBF01-54D1-C187-558B-75EF1C3009A9}"/>
              </a:ext>
            </a:extLst>
          </p:cNvPr>
          <p:cNvSpPr>
            <a:spLocks noGrp="1"/>
          </p:cNvSpPr>
          <p:nvPr>
            <p:ph idx="1"/>
          </p:nvPr>
        </p:nvSpPr>
        <p:spPr>
          <a:xfrm>
            <a:off x="628650" y="457200"/>
            <a:ext cx="7886700" cy="5032773"/>
          </a:xfrm>
        </p:spPr>
        <p:txBody>
          <a:bodyPr>
            <a:normAutofit/>
          </a:bodyPr>
          <a:lstStyle/>
          <a:p>
            <a:pPr marL="0" indent="0">
              <a:buNone/>
            </a:pPr>
            <a:r>
              <a:rPr lang="en-US" sz="2000" b="1" dirty="0">
                <a:solidFill>
                  <a:srgbClr val="000000"/>
                </a:solidFill>
                <a:latin typeface="Times New Roman" panose="02020603050405020304" pitchFamily="18" charset="0"/>
                <a:cs typeface="Times New Roman" panose="02020603050405020304" pitchFamily="18" charset="0"/>
              </a:rPr>
              <a:t>Bit Stuffing Mechanism</a:t>
            </a:r>
          </a:p>
          <a:p>
            <a:pPr algn="just"/>
            <a:r>
              <a:rPr lang="en-US" sz="2000" dirty="0">
                <a:solidFill>
                  <a:srgbClr val="000000"/>
                </a:solidFill>
                <a:latin typeface="Times New Roman" panose="02020603050405020304" pitchFamily="18" charset="0"/>
                <a:cs typeface="Times New Roman" panose="02020603050405020304" pitchFamily="18" charset="0"/>
              </a:rPr>
              <a:t>In a data link frame, the delimiting flag sequence generally contains six or more consecutive 1s. In order to differentiate the message from the flag in case of the same sequence, a single bit is stuffed in the message. Whenever a 0 bit is followed by five consecutive 1bits in the message, an extra 0 bit is stuffed at the end of the five 1s.</a:t>
            </a:r>
          </a:p>
          <a:p>
            <a:pPr algn="just"/>
            <a:r>
              <a:rPr lang="en-US" sz="2000" dirty="0">
                <a:solidFill>
                  <a:srgbClr val="000000"/>
                </a:solidFill>
                <a:latin typeface="Times New Roman" panose="02020603050405020304" pitchFamily="18" charset="0"/>
                <a:cs typeface="Times New Roman" panose="02020603050405020304" pitchFamily="18" charset="0"/>
              </a:rPr>
              <a:t>When the receiver receives the message, it removes the stuffed 0s after each sequence of five 1s. The un-stuffed message is then sent to the upper layers.</a:t>
            </a:r>
          </a:p>
          <a:p>
            <a:pPr algn="just"/>
            <a:endParaRPr lang="en-US" sz="1350" dirty="0">
              <a:solidFill>
                <a:srgbClr val="000000"/>
              </a:solidFill>
              <a:latin typeface="Times New Roman" panose="02020603050405020304" pitchFamily="18" charset="0"/>
              <a:cs typeface="Times New Roman" panose="02020603050405020304" pitchFamily="18" charset="0"/>
            </a:endParaRPr>
          </a:p>
          <a:p>
            <a:pPr algn="just"/>
            <a:endParaRPr lang="en-US" sz="1350" dirty="0">
              <a:solidFill>
                <a:srgbClr val="000000"/>
              </a:solidFill>
              <a:latin typeface="Times New Roman" panose="02020603050405020304" pitchFamily="18" charset="0"/>
              <a:cs typeface="Times New Roman" panose="02020603050405020304" pitchFamily="18" charset="0"/>
            </a:endParaRPr>
          </a:p>
          <a:p>
            <a:pPr marL="0" indent="0">
              <a:buNone/>
            </a:pPr>
            <a:endParaRPr lang="en-IN" sz="135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AFD5EDD2-0F50-40A1-D902-685FA697E61F}"/>
              </a:ext>
            </a:extLst>
          </p:cNvPr>
          <p:cNvPicPr>
            <a:picLocks noChangeAspect="1"/>
          </p:cNvPicPr>
          <p:nvPr/>
        </p:nvPicPr>
        <p:blipFill>
          <a:blip r:embed="rId2"/>
          <a:stretch>
            <a:fillRect/>
          </a:stretch>
        </p:blipFill>
        <p:spPr>
          <a:xfrm>
            <a:off x="926383" y="3429000"/>
            <a:ext cx="7291233" cy="2971800"/>
          </a:xfrm>
          <a:prstGeom prst="rect">
            <a:avLst/>
          </a:prstGeom>
        </p:spPr>
      </p:pic>
    </p:spTree>
    <p:extLst>
      <p:ext uri="{BB962C8B-B14F-4D97-AF65-F5344CB8AC3E}">
        <p14:creationId xmlns:p14="http://schemas.microsoft.com/office/powerpoint/2010/main" val="25094848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28600"/>
            <a:ext cx="8229600" cy="5897563"/>
          </a:xfrm>
        </p:spPr>
        <p:txBody>
          <a:bodyPr>
            <a:normAutofit/>
          </a:bodyPr>
          <a:lstStyle/>
          <a:p>
            <a:pPr marL="0" indent="0" algn="just">
              <a:buNone/>
            </a:pPr>
            <a:r>
              <a:rPr lang="en-IN" sz="2400" b="1" dirty="0">
                <a:latin typeface="Times New Roman" pitchFamily="18" charset="0"/>
                <a:cs typeface="Times New Roman" pitchFamily="18" charset="0"/>
              </a:rPr>
              <a:t>Fundamentals</a:t>
            </a:r>
          </a:p>
          <a:p>
            <a:pPr algn="just" fontAlgn="base"/>
            <a:r>
              <a:rPr lang="en-US" sz="2000" b="1" dirty="0">
                <a:latin typeface="Times New Roman" pitchFamily="18" charset="0"/>
                <a:cs typeface="Times New Roman" pitchFamily="18" charset="0"/>
              </a:rPr>
              <a:t>Error</a:t>
            </a:r>
            <a:r>
              <a:rPr lang="en-US" sz="2000" dirty="0">
                <a:latin typeface="Times New Roman" pitchFamily="18" charset="0"/>
                <a:cs typeface="Times New Roman" pitchFamily="18" charset="0"/>
              </a:rPr>
              <a:t> is a condition when the receiver’s information does not match the sender’s information. During transmission, digital signals suffer from noise that can introduce errors in the binary bits traveling from sender to receiver. That means a 0 bit may change to 1 or a 1 bit may change to 0. </a:t>
            </a:r>
          </a:p>
          <a:p>
            <a:pPr marL="0" indent="0" algn="just" fontAlgn="base">
              <a:buNone/>
            </a:pPr>
            <a:endParaRPr lang="en-US" sz="2000" dirty="0">
              <a:latin typeface="Times New Roman" pitchFamily="18" charset="0"/>
              <a:cs typeface="Times New Roman" pitchFamily="18" charset="0"/>
            </a:endParaRPr>
          </a:p>
          <a:p>
            <a:pPr algn="just" fontAlgn="base"/>
            <a:r>
              <a:rPr lang="en-US" sz="2000" dirty="0">
                <a:latin typeface="Times New Roman" pitchFamily="18" charset="0"/>
                <a:cs typeface="Times New Roman" pitchFamily="18" charset="0"/>
              </a:rPr>
              <a:t>Data may get scrambled by noise or get corrupted whenever a message is transmitted. To prevent such errors, error-detection codes are added as extra data to digital messages. This helps in detecting any errors that may have occurred during message transmission.</a:t>
            </a:r>
          </a:p>
          <a:p>
            <a:pPr marL="0" indent="0">
              <a:buNone/>
            </a:pPr>
            <a:endParaRPr lang="en-IN" sz="2000" b="1" dirty="0">
              <a:latin typeface="Times New Roman" pitchFamily="18" charset="0"/>
              <a:cs typeface="Times New Roman" pitchFamily="18" charset="0"/>
            </a:endParaRPr>
          </a:p>
          <a:p>
            <a:pPr marL="0" indent="0">
              <a:buNone/>
            </a:pPr>
            <a:r>
              <a:rPr lang="en-IN" sz="2000" b="1" dirty="0">
                <a:latin typeface="Times New Roman" pitchFamily="18" charset="0"/>
                <a:cs typeface="Times New Roman" pitchFamily="18" charset="0"/>
              </a:rPr>
              <a:t>Types of Errors</a:t>
            </a:r>
          </a:p>
          <a:p>
            <a:pPr lvl="2"/>
            <a:r>
              <a:rPr lang="en-IN" sz="2000" dirty="0">
                <a:latin typeface="Times New Roman" pitchFamily="18" charset="0"/>
                <a:cs typeface="Times New Roman" pitchFamily="18" charset="0"/>
              </a:rPr>
              <a:t>Single bit error</a:t>
            </a:r>
          </a:p>
          <a:p>
            <a:pPr lvl="2"/>
            <a:r>
              <a:rPr lang="en-IN" sz="2000" dirty="0">
                <a:latin typeface="Times New Roman" pitchFamily="18" charset="0"/>
                <a:cs typeface="Times New Roman" pitchFamily="18" charset="0"/>
              </a:rPr>
              <a:t>Burst error</a:t>
            </a:r>
            <a:endParaRPr lang="en-US" sz="2000" dirty="0">
              <a:latin typeface="Times New Roman" pitchFamily="18" charset="0"/>
              <a:cs typeface="Times New Roman" pitchFamily="18" charset="0"/>
            </a:endParaRPr>
          </a:p>
          <a:p>
            <a:pPr marL="0" indent="0">
              <a:buNone/>
            </a:pPr>
            <a:endParaRPr lang="en-IN" sz="2000" dirty="0">
              <a:latin typeface="Times New Roman" pitchFamily="18" charset="0"/>
              <a:cs typeface="Times New Roman" pitchFamily="18" charset="0"/>
            </a:endParaRPr>
          </a:p>
        </p:txBody>
      </p:sp>
    </p:spTree>
    <p:extLst>
      <p:ext uri="{BB962C8B-B14F-4D97-AF65-F5344CB8AC3E}">
        <p14:creationId xmlns:p14="http://schemas.microsoft.com/office/powerpoint/2010/main" val="24068484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28600"/>
            <a:ext cx="8229600" cy="5897563"/>
          </a:xfrm>
        </p:spPr>
        <p:txBody>
          <a:bodyPr>
            <a:normAutofit/>
          </a:bodyPr>
          <a:lstStyle/>
          <a:p>
            <a:pPr marL="0" indent="0" algn="just" fontAlgn="base">
              <a:buNone/>
            </a:pPr>
            <a:r>
              <a:rPr lang="en-US" sz="2000" b="1" dirty="0">
                <a:latin typeface="Times New Roman" pitchFamily="18" charset="0"/>
                <a:cs typeface="Times New Roman" pitchFamily="18" charset="0"/>
              </a:rPr>
              <a:t>Single-Bit Error</a:t>
            </a:r>
          </a:p>
          <a:p>
            <a:pPr algn="just" fontAlgn="base"/>
            <a:r>
              <a:rPr lang="en-US" sz="2000" dirty="0">
                <a:latin typeface="Times New Roman" pitchFamily="18" charset="0"/>
                <a:cs typeface="Times New Roman" pitchFamily="18" charset="0"/>
              </a:rPr>
              <a:t>A single-bit error refers to a type of data transmission error that occurs when one bit (i.e., a single binary digit) of a transmitted data unit is altered during transmission, resulting in an incorrect or corrupted data unit.</a:t>
            </a:r>
          </a:p>
          <a:p>
            <a:pPr marL="0" indent="0" algn="just">
              <a:buNone/>
            </a:pPr>
            <a:endParaRPr lang="en-US" sz="2000" dirty="0">
              <a:latin typeface="Times New Roman" pitchFamily="18" charset="0"/>
              <a:cs typeface="Times New Roman" pitchFamily="18" charset="0"/>
            </a:endParaRPr>
          </a:p>
          <a:p>
            <a:pPr marL="0" indent="0" algn="just">
              <a:buNone/>
            </a:pPr>
            <a:endParaRPr lang="en-IN" sz="2000" dirty="0">
              <a:latin typeface="Times New Roman" pitchFamily="18" charset="0"/>
              <a:cs typeface="Times New Roman" pitchFamily="18" charset="0"/>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3048000"/>
            <a:ext cx="5791199" cy="2333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417113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28600"/>
            <a:ext cx="8229600" cy="5897563"/>
          </a:xfrm>
        </p:spPr>
        <p:txBody>
          <a:bodyPr>
            <a:normAutofit/>
          </a:bodyPr>
          <a:lstStyle/>
          <a:p>
            <a:pPr marL="0" indent="0" algn="just" fontAlgn="base">
              <a:buNone/>
            </a:pPr>
            <a:r>
              <a:rPr lang="en-US" sz="2000" b="1" dirty="0">
                <a:latin typeface="Times New Roman" pitchFamily="18" charset="0"/>
                <a:cs typeface="Times New Roman" pitchFamily="18" charset="0"/>
              </a:rPr>
              <a:t>Burst Error</a:t>
            </a:r>
          </a:p>
          <a:p>
            <a:r>
              <a:rPr lang="en-US" sz="2000" dirty="0">
                <a:latin typeface="Times New Roman" pitchFamily="18" charset="0"/>
                <a:cs typeface="Times New Roman" pitchFamily="18" charset="0"/>
              </a:rPr>
              <a:t> A burst error means that 2 or more bits in the data unit have changed. </a:t>
            </a:r>
            <a:endParaRPr lang="en-IN" sz="2000" dirty="0">
              <a:latin typeface="Times New Roman" pitchFamily="18" charset="0"/>
              <a:cs typeface="Times New Roman" pitchFamily="18" charset="0"/>
            </a:endParaRPr>
          </a:p>
          <a:p>
            <a:pPr marL="0" indent="0" algn="just">
              <a:buNone/>
            </a:pPr>
            <a:endParaRPr lang="en-IN" sz="2000" dirty="0">
              <a:latin typeface="Times New Roman" pitchFamily="18" charset="0"/>
              <a:cs typeface="Times New Roman" pitchFamily="18" charset="0"/>
            </a:endParaRPr>
          </a:p>
        </p:txBody>
      </p:sp>
      <p:pic>
        <p:nvPicPr>
          <p:cNvPr id="4" name="Picture 3"/>
          <p:cNvPicPr/>
          <p:nvPr/>
        </p:nvPicPr>
        <p:blipFill>
          <a:blip r:embed="rId2">
            <a:extLst>
              <a:ext uri="{28A0092B-C50C-407E-A947-70E740481C1C}">
                <a14:useLocalDpi xmlns:a14="http://schemas.microsoft.com/office/drawing/2010/main" val="0"/>
              </a:ext>
            </a:extLst>
          </a:blip>
          <a:srcRect/>
          <a:stretch>
            <a:fillRect/>
          </a:stretch>
        </p:blipFill>
        <p:spPr bwMode="auto">
          <a:xfrm>
            <a:off x="914400" y="1524000"/>
            <a:ext cx="6019800" cy="1828800"/>
          </a:xfrm>
          <a:prstGeom prst="rect">
            <a:avLst/>
          </a:prstGeom>
          <a:noFill/>
          <a:ln>
            <a:noFill/>
          </a:ln>
        </p:spPr>
      </p:pic>
    </p:spTree>
    <p:extLst>
      <p:ext uri="{BB962C8B-B14F-4D97-AF65-F5344CB8AC3E}">
        <p14:creationId xmlns:p14="http://schemas.microsoft.com/office/powerpoint/2010/main" val="17972448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81000"/>
            <a:ext cx="8229600" cy="5745163"/>
          </a:xfrm>
        </p:spPr>
        <p:txBody>
          <a:bodyPr>
            <a:normAutofit/>
          </a:bodyPr>
          <a:lstStyle/>
          <a:p>
            <a:pPr marL="0" indent="0" algn="just">
              <a:buNone/>
            </a:pPr>
            <a:r>
              <a:rPr lang="en-US" sz="2000" b="1" dirty="0">
                <a:latin typeface="Times New Roman" pitchFamily="18" charset="0"/>
                <a:cs typeface="Times New Roman" pitchFamily="18" charset="0"/>
              </a:rPr>
              <a:t>Redundancy</a:t>
            </a:r>
            <a:r>
              <a:rPr lang="en-US" sz="2000" dirty="0">
                <a:latin typeface="Times New Roman" pitchFamily="18" charset="0"/>
                <a:cs typeface="Times New Roman" pitchFamily="18" charset="0"/>
              </a:rPr>
              <a:t> </a:t>
            </a:r>
          </a:p>
          <a:p>
            <a:pPr marL="0" indent="0" algn="just">
              <a:buNone/>
            </a:pPr>
            <a:r>
              <a:rPr lang="en-US" sz="2000" dirty="0">
                <a:latin typeface="Times New Roman" pitchFamily="18" charset="0"/>
                <a:cs typeface="Times New Roman" pitchFamily="18" charset="0"/>
              </a:rPr>
              <a:t>The central concept in detecting or correcting errors is redundancy. To be able to detect or correct errors, we need to send some extra bits with our data. These redundant bits are added by the sender and removed by the receiver. Their presence allows the receiver to detect or correct corrupted bits.</a:t>
            </a:r>
          </a:p>
          <a:p>
            <a:pPr marL="0" indent="0" algn="just">
              <a:buNone/>
            </a:pPr>
            <a:endParaRPr lang="en-US" sz="2000" dirty="0">
              <a:latin typeface="Times New Roman" pitchFamily="18" charset="0"/>
              <a:cs typeface="Times New Roman" pitchFamily="18" charset="0"/>
            </a:endParaRPr>
          </a:p>
          <a:p>
            <a:pPr marL="0" indent="0" algn="just">
              <a:buNone/>
            </a:pPr>
            <a:r>
              <a:rPr lang="en-US" sz="2000" b="1" dirty="0">
                <a:latin typeface="Times New Roman" pitchFamily="18" charset="0"/>
                <a:cs typeface="Times New Roman" pitchFamily="18" charset="0"/>
              </a:rPr>
              <a:t>Detection Versus Correction </a:t>
            </a:r>
          </a:p>
          <a:p>
            <a:pPr marL="0" indent="0" algn="just">
              <a:buNone/>
            </a:pPr>
            <a:r>
              <a:rPr lang="en-US" sz="2000" dirty="0">
                <a:latin typeface="Times New Roman" pitchFamily="18" charset="0"/>
                <a:cs typeface="Times New Roman" pitchFamily="18" charset="0"/>
              </a:rPr>
              <a:t>In error detection, we are looking only to see if any error has occurred. The answer is a simple yes or no. </a:t>
            </a:r>
          </a:p>
          <a:p>
            <a:pPr marL="0" indent="0" algn="just">
              <a:buNone/>
            </a:pPr>
            <a:endParaRPr lang="en-US" sz="2000" dirty="0">
              <a:latin typeface="Times New Roman" pitchFamily="18" charset="0"/>
              <a:cs typeface="Times New Roman" pitchFamily="18" charset="0"/>
            </a:endParaRPr>
          </a:p>
          <a:p>
            <a:pPr marL="0" indent="0" algn="just">
              <a:buNone/>
            </a:pPr>
            <a:endParaRPr lang="en-US" sz="2000" dirty="0">
              <a:latin typeface="Times New Roman" pitchFamily="18" charset="0"/>
              <a:cs typeface="Times New Roman" pitchFamily="18" charset="0"/>
            </a:endParaRPr>
          </a:p>
          <a:p>
            <a:pPr marL="0" indent="0" algn="just">
              <a:buNone/>
            </a:pPr>
            <a:r>
              <a:rPr lang="en-US" sz="2000" b="1" dirty="0">
                <a:latin typeface="Times New Roman" pitchFamily="18" charset="0"/>
                <a:cs typeface="Times New Roman" pitchFamily="18" charset="0"/>
              </a:rPr>
              <a:t>In error correction</a:t>
            </a:r>
            <a:r>
              <a:rPr lang="en-US" sz="2000" dirty="0">
                <a:latin typeface="Times New Roman" pitchFamily="18" charset="0"/>
                <a:cs typeface="Times New Roman" pitchFamily="18" charset="0"/>
              </a:rPr>
              <a:t>, we need to know the exact number of bits that are corrupted and more importantly, their location in the message. The number of the errors and the size of the message are important factors. If we need to correct one single error in an 8-bit data unit, we need to consider eight possible error locations</a:t>
            </a:r>
            <a:endParaRPr lang="en-IN" sz="2000" dirty="0">
              <a:latin typeface="Times New Roman" pitchFamily="18" charset="0"/>
              <a:cs typeface="Times New Roman" pitchFamily="18" charset="0"/>
            </a:endParaRPr>
          </a:p>
        </p:txBody>
      </p:sp>
    </p:spTree>
    <p:extLst>
      <p:ext uri="{BB962C8B-B14F-4D97-AF65-F5344CB8AC3E}">
        <p14:creationId xmlns:p14="http://schemas.microsoft.com/office/powerpoint/2010/main" val="1764749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28600"/>
            <a:ext cx="8229600" cy="5897563"/>
          </a:xfrm>
        </p:spPr>
        <p:txBody>
          <a:bodyPr>
            <a:normAutofit/>
          </a:bodyPr>
          <a:lstStyle/>
          <a:p>
            <a:pPr marL="0" indent="0" algn="just">
              <a:buNone/>
            </a:pPr>
            <a:r>
              <a:rPr lang="en-US" sz="2000" b="1" dirty="0">
                <a:latin typeface="Times New Roman" pitchFamily="18" charset="0"/>
                <a:cs typeface="Times New Roman" pitchFamily="18" charset="0"/>
              </a:rPr>
              <a:t>Forward Error Correction Versus Retransmission </a:t>
            </a:r>
          </a:p>
          <a:p>
            <a:pPr marL="0" indent="0" algn="just">
              <a:buNone/>
            </a:pPr>
            <a:r>
              <a:rPr lang="en-US" sz="2000" dirty="0">
                <a:latin typeface="Times New Roman" pitchFamily="18" charset="0"/>
                <a:cs typeface="Times New Roman" pitchFamily="18" charset="0"/>
              </a:rPr>
              <a:t>There are two main methods of error correction. </a:t>
            </a:r>
          </a:p>
          <a:p>
            <a:pPr marL="0" indent="0" algn="just">
              <a:buNone/>
            </a:pPr>
            <a:endParaRPr lang="en-US" sz="2000" dirty="0">
              <a:latin typeface="Times New Roman" pitchFamily="18" charset="0"/>
              <a:cs typeface="Times New Roman" pitchFamily="18" charset="0"/>
            </a:endParaRPr>
          </a:p>
          <a:p>
            <a:pPr marL="0" indent="0" algn="just">
              <a:buNone/>
            </a:pPr>
            <a:r>
              <a:rPr lang="en-US" sz="2000" b="1" dirty="0">
                <a:latin typeface="Times New Roman" pitchFamily="18" charset="0"/>
                <a:cs typeface="Times New Roman" pitchFamily="18" charset="0"/>
              </a:rPr>
              <a:t>Forward error correction </a:t>
            </a:r>
            <a:r>
              <a:rPr lang="en-US" sz="2000" dirty="0">
                <a:latin typeface="Times New Roman" pitchFamily="18" charset="0"/>
                <a:cs typeface="Times New Roman" pitchFamily="18" charset="0"/>
              </a:rPr>
              <a:t>is the process in which the receiver tries to guess the message by using redundant bits. This is possible if the number of errors is small. </a:t>
            </a:r>
          </a:p>
          <a:p>
            <a:pPr marL="0" indent="0" algn="just">
              <a:buNone/>
            </a:pPr>
            <a:endParaRPr lang="en-US" sz="2000" dirty="0">
              <a:latin typeface="Times New Roman" pitchFamily="18" charset="0"/>
              <a:cs typeface="Times New Roman" pitchFamily="18" charset="0"/>
            </a:endParaRPr>
          </a:p>
          <a:p>
            <a:pPr marL="0" indent="0" algn="just">
              <a:buNone/>
            </a:pPr>
            <a:r>
              <a:rPr lang="en-US" sz="2000" b="1" dirty="0">
                <a:latin typeface="Times New Roman" pitchFamily="18" charset="0"/>
                <a:cs typeface="Times New Roman" pitchFamily="18" charset="0"/>
              </a:rPr>
              <a:t>Correction by retransmission </a:t>
            </a:r>
            <a:r>
              <a:rPr lang="en-US" sz="2000" dirty="0">
                <a:latin typeface="Times New Roman" pitchFamily="18" charset="0"/>
                <a:cs typeface="Times New Roman" pitchFamily="18" charset="0"/>
              </a:rPr>
              <a:t>is a technique in which the receiver detects the occurrence of an error and asks the sender to resend the message. Resending is repeated until a message arrives that the receiver believes is error-free.</a:t>
            </a:r>
            <a:endParaRPr lang="en-IN" sz="2000" dirty="0">
              <a:latin typeface="Times New Roman" pitchFamily="18" charset="0"/>
              <a:cs typeface="Times New Roman" pitchFamily="18" charset="0"/>
            </a:endParaRPr>
          </a:p>
        </p:txBody>
      </p:sp>
    </p:spTree>
    <p:extLst>
      <p:ext uri="{BB962C8B-B14F-4D97-AF65-F5344CB8AC3E}">
        <p14:creationId xmlns:p14="http://schemas.microsoft.com/office/powerpoint/2010/main" val="28273306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04800"/>
            <a:ext cx="8229600" cy="5821363"/>
          </a:xfrm>
        </p:spPr>
        <p:txBody>
          <a:bodyPr>
            <a:normAutofit/>
          </a:bodyPr>
          <a:lstStyle/>
          <a:p>
            <a:pPr marL="0" indent="0" algn="just">
              <a:buNone/>
            </a:pPr>
            <a:r>
              <a:rPr lang="en-US" sz="2000" b="1" dirty="0">
                <a:latin typeface="Times New Roman" pitchFamily="18" charset="0"/>
                <a:cs typeface="Times New Roman" pitchFamily="18" charset="0"/>
              </a:rPr>
              <a:t>Coding </a:t>
            </a:r>
          </a:p>
          <a:p>
            <a:pPr marL="0" indent="0" algn="just">
              <a:buNone/>
            </a:pPr>
            <a:r>
              <a:rPr lang="en-US" sz="2000" dirty="0">
                <a:latin typeface="Times New Roman" pitchFamily="18" charset="0"/>
                <a:cs typeface="Times New Roman" pitchFamily="18" charset="0"/>
              </a:rPr>
              <a:t>Redundancy is achieved through various coding schemes. The sender adds redundant bits through a process that creates a relationship between the redundant bits and the actual data bits. The receiver checks the relationships between the two sets of bits to detect or correct the errors. </a:t>
            </a:r>
          </a:p>
          <a:p>
            <a:pPr marL="0" indent="0" algn="just">
              <a:buNone/>
            </a:pPr>
            <a:endParaRPr lang="en-US" sz="2000" dirty="0">
              <a:latin typeface="Times New Roman" pitchFamily="18" charset="0"/>
              <a:cs typeface="Times New Roman" pitchFamily="18" charset="0"/>
            </a:endParaRPr>
          </a:p>
          <a:p>
            <a:pPr marL="0" indent="0" algn="just">
              <a:buNone/>
            </a:pPr>
            <a:endParaRPr lang="en-US" sz="2000" dirty="0">
              <a:latin typeface="Times New Roman" pitchFamily="18" charset="0"/>
              <a:cs typeface="Times New Roman" pitchFamily="18" charset="0"/>
            </a:endParaRPr>
          </a:p>
          <a:p>
            <a:pPr marL="0" indent="0" algn="just">
              <a:buNone/>
            </a:pPr>
            <a:r>
              <a:rPr lang="en-US" sz="2000" dirty="0">
                <a:latin typeface="Times New Roman" pitchFamily="18" charset="0"/>
                <a:cs typeface="Times New Roman" pitchFamily="18" charset="0"/>
              </a:rPr>
              <a:t>The coding schemes are divided into two broad categories: </a:t>
            </a:r>
          </a:p>
          <a:p>
            <a:pPr algn="just">
              <a:lnSpc>
                <a:spcPct val="150000"/>
              </a:lnSpc>
            </a:pPr>
            <a:r>
              <a:rPr lang="en-US" sz="2000" dirty="0">
                <a:latin typeface="Times New Roman" pitchFamily="18" charset="0"/>
                <a:cs typeface="Times New Roman" pitchFamily="18" charset="0"/>
              </a:rPr>
              <a:t>block coding</a:t>
            </a:r>
          </a:p>
          <a:p>
            <a:pPr algn="just">
              <a:lnSpc>
                <a:spcPct val="150000"/>
              </a:lnSpc>
            </a:pPr>
            <a:r>
              <a:rPr lang="en-US" sz="2000" dirty="0">
                <a:latin typeface="Times New Roman" pitchFamily="18" charset="0"/>
                <a:cs typeface="Times New Roman" pitchFamily="18" charset="0"/>
              </a:rPr>
              <a:t>convolution coding</a:t>
            </a:r>
            <a:endParaRPr lang="en-IN" sz="2000" dirty="0">
              <a:latin typeface="Times New Roman" pitchFamily="18" charset="0"/>
              <a:cs typeface="Times New Roman" pitchFamily="18" charset="0"/>
            </a:endParaRPr>
          </a:p>
        </p:txBody>
      </p:sp>
    </p:spTree>
    <p:extLst>
      <p:ext uri="{BB962C8B-B14F-4D97-AF65-F5344CB8AC3E}">
        <p14:creationId xmlns:p14="http://schemas.microsoft.com/office/powerpoint/2010/main" val="41748336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04800"/>
            <a:ext cx="8229600" cy="5821363"/>
          </a:xfrm>
        </p:spPr>
        <p:txBody>
          <a:bodyPr>
            <a:normAutofit/>
          </a:bodyPr>
          <a:lstStyle/>
          <a:p>
            <a:pPr marL="0" indent="0" algn="just">
              <a:buNone/>
            </a:pPr>
            <a:r>
              <a:rPr lang="en-IN" sz="2000" b="1" dirty="0">
                <a:latin typeface="Times New Roman" pitchFamily="18" charset="0"/>
                <a:cs typeface="Times New Roman" pitchFamily="18" charset="0"/>
              </a:rPr>
              <a:t>BLOCK CODING</a:t>
            </a:r>
          </a:p>
          <a:p>
            <a:pPr lvl="1" algn="just"/>
            <a:r>
              <a:rPr lang="en-IN" sz="2000" dirty="0">
                <a:latin typeface="Times New Roman" pitchFamily="18" charset="0"/>
                <a:cs typeface="Times New Roman" pitchFamily="18" charset="0"/>
              </a:rPr>
              <a:t>In block coding, message is divided into blocks, each of </a:t>
            </a:r>
            <a:r>
              <a:rPr lang="en-IN" sz="2000" i="1" dirty="0">
                <a:latin typeface="Times New Roman" pitchFamily="18" charset="0"/>
                <a:cs typeface="Times New Roman" pitchFamily="18" charset="0"/>
              </a:rPr>
              <a:t>k </a:t>
            </a:r>
            <a:r>
              <a:rPr lang="en-IN" sz="2000" dirty="0">
                <a:latin typeface="Times New Roman" pitchFamily="18" charset="0"/>
                <a:cs typeface="Times New Roman" pitchFamily="18" charset="0"/>
              </a:rPr>
              <a:t>bits, called data words. add </a:t>
            </a:r>
            <a:r>
              <a:rPr lang="en-IN" sz="2000" i="1" dirty="0">
                <a:latin typeface="Times New Roman" pitchFamily="18" charset="0"/>
                <a:cs typeface="Times New Roman" pitchFamily="18" charset="0"/>
              </a:rPr>
              <a:t>r </a:t>
            </a:r>
            <a:r>
              <a:rPr lang="en-IN" sz="2000" dirty="0">
                <a:latin typeface="Times New Roman" pitchFamily="18" charset="0"/>
                <a:cs typeface="Times New Roman" pitchFamily="18" charset="0"/>
              </a:rPr>
              <a:t>redundant bits to each block to make the length </a:t>
            </a:r>
            <a:r>
              <a:rPr lang="en-IN" sz="2000" i="1" dirty="0">
                <a:latin typeface="Times New Roman" pitchFamily="18" charset="0"/>
                <a:cs typeface="Times New Roman" pitchFamily="18" charset="0"/>
              </a:rPr>
              <a:t>n </a:t>
            </a:r>
            <a:r>
              <a:rPr lang="en-IN" sz="2000" dirty="0">
                <a:latin typeface="Times New Roman" pitchFamily="18" charset="0"/>
                <a:cs typeface="Times New Roman" pitchFamily="18" charset="0"/>
              </a:rPr>
              <a:t>= </a:t>
            </a:r>
            <a:r>
              <a:rPr lang="en-IN" sz="2000" i="1" dirty="0">
                <a:latin typeface="Times New Roman" pitchFamily="18" charset="0"/>
                <a:cs typeface="Times New Roman" pitchFamily="18" charset="0"/>
              </a:rPr>
              <a:t>k </a:t>
            </a:r>
            <a:r>
              <a:rPr lang="en-IN" sz="2000" dirty="0">
                <a:latin typeface="Times New Roman" pitchFamily="18" charset="0"/>
                <a:cs typeface="Times New Roman" pitchFamily="18" charset="0"/>
              </a:rPr>
              <a:t>+ </a:t>
            </a:r>
            <a:r>
              <a:rPr lang="en-IN" sz="2000" i="1" dirty="0">
                <a:latin typeface="Times New Roman" pitchFamily="18" charset="0"/>
                <a:cs typeface="Times New Roman" pitchFamily="18" charset="0"/>
              </a:rPr>
              <a:t>r. </a:t>
            </a:r>
            <a:r>
              <a:rPr lang="en-IN" sz="2000" dirty="0">
                <a:latin typeface="Times New Roman" pitchFamily="18" charset="0"/>
                <a:cs typeface="Times New Roman" pitchFamily="18" charset="0"/>
              </a:rPr>
              <a:t>The resulting </a:t>
            </a:r>
            <a:r>
              <a:rPr lang="en-IN" sz="2000" i="1" dirty="0">
                <a:latin typeface="Times New Roman" pitchFamily="18" charset="0"/>
                <a:cs typeface="Times New Roman" pitchFamily="18" charset="0"/>
              </a:rPr>
              <a:t>n-bit </a:t>
            </a:r>
            <a:r>
              <a:rPr lang="en-IN" sz="2000" dirty="0">
                <a:latin typeface="Times New Roman" pitchFamily="18" charset="0"/>
                <a:cs typeface="Times New Roman" pitchFamily="18" charset="0"/>
              </a:rPr>
              <a:t>blocks are called code words.   </a:t>
            </a:r>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2895600"/>
            <a:ext cx="7543800" cy="297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813307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28600"/>
            <a:ext cx="8229600" cy="5897563"/>
          </a:xfrm>
        </p:spPr>
        <p:txBody>
          <a:bodyPr>
            <a:normAutofit/>
          </a:bodyPr>
          <a:lstStyle/>
          <a:p>
            <a:pPr marL="0" indent="0" algn="just">
              <a:buNone/>
            </a:pPr>
            <a:r>
              <a:rPr lang="en-US" sz="2000" b="1" dirty="0">
                <a:latin typeface="Times New Roman" pitchFamily="18" charset="0"/>
                <a:cs typeface="Times New Roman" pitchFamily="18" charset="0"/>
              </a:rPr>
              <a:t>Error Detection </a:t>
            </a:r>
            <a:endParaRPr lang="en-US" sz="2000" dirty="0">
              <a:latin typeface="Times New Roman" pitchFamily="18" charset="0"/>
              <a:cs typeface="Times New Roman" pitchFamily="18" charset="0"/>
            </a:endParaRPr>
          </a:p>
          <a:p>
            <a:pPr marL="0" indent="0" algn="just">
              <a:buNone/>
            </a:pPr>
            <a:r>
              <a:rPr lang="en-US" sz="2000" dirty="0">
                <a:latin typeface="Times New Roman" pitchFamily="18" charset="0"/>
                <a:cs typeface="Times New Roman" pitchFamily="18" charset="0"/>
              </a:rPr>
              <a:t>Ex : Let us assume that k =2 and n =3. Below Table shows the list of </a:t>
            </a:r>
            <a:r>
              <a:rPr lang="en-US" sz="2000" dirty="0" err="1">
                <a:latin typeface="Times New Roman" pitchFamily="18" charset="0"/>
                <a:cs typeface="Times New Roman" pitchFamily="18" charset="0"/>
              </a:rPr>
              <a:t>datawords</a:t>
            </a:r>
            <a:r>
              <a:rPr lang="en-US" sz="2000" dirty="0">
                <a:latin typeface="Times New Roman" pitchFamily="18" charset="0"/>
                <a:cs typeface="Times New Roman" pitchFamily="18" charset="0"/>
              </a:rPr>
              <a:t> and codewords. Later, we will see how to derive a codeword from a dataword</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3600" y="1447800"/>
            <a:ext cx="6019800" cy="1981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533400" y="3429000"/>
            <a:ext cx="8305800" cy="2831544"/>
          </a:xfrm>
          <a:prstGeom prst="rect">
            <a:avLst/>
          </a:prstGeom>
        </p:spPr>
        <p:txBody>
          <a:bodyPr wrap="square">
            <a:spAutoFit/>
          </a:bodyPr>
          <a:lstStyle/>
          <a:p>
            <a:pPr algn="just"/>
            <a:r>
              <a:rPr lang="en-US" sz="2000" dirty="0">
                <a:latin typeface="Times New Roman" pitchFamily="18" charset="0"/>
                <a:cs typeface="Times New Roman" pitchFamily="18" charset="0"/>
              </a:rPr>
              <a:t>Assume the sender encodes the dataword 01 as 011 and sends it to the receiver. </a:t>
            </a:r>
          </a:p>
          <a:p>
            <a:pPr algn="just"/>
            <a:r>
              <a:rPr lang="en-US" sz="2000" dirty="0">
                <a:latin typeface="Times New Roman" pitchFamily="18" charset="0"/>
                <a:cs typeface="Times New Roman" pitchFamily="18" charset="0"/>
              </a:rPr>
              <a:t>Consider the following cases: </a:t>
            </a:r>
          </a:p>
          <a:p>
            <a:pPr algn="just"/>
            <a:endParaRPr lang="en-US" sz="2000" dirty="0">
              <a:latin typeface="Times New Roman" pitchFamily="18" charset="0"/>
              <a:cs typeface="Times New Roman" pitchFamily="18" charset="0"/>
            </a:endParaRPr>
          </a:p>
          <a:p>
            <a:pPr marL="457200" indent="-457200" algn="just">
              <a:buAutoNum type="arabicPeriod"/>
            </a:pPr>
            <a:r>
              <a:rPr lang="en-US" sz="2000" dirty="0">
                <a:latin typeface="Times New Roman" pitchFamily="18" charset="0"/>
                <a:cs typeface="Times New Roman" pitchFamily="18" charset="0"/>
              </a:rPr>
              <a:t>The receiver receives 011. It is a valid codeword. The receiver extracts the dataword 01 from it. </a:t>
            </a:r>
          </a:p>
          <a:p>
            <a:pPr marL="457200" indent="-457200" algn="just">
              <a:buAutoNum type="arabicPeriod"/>
            </a:pPr>
            <a:endParaRPr lang="en-US" sz="2000" dirty="0">
              <a:latin typeface="Times New Roman" pitchFamily="18" charset="0"/>
              <a:cs typeface="Times New Roman" pitchFamily="18" charset="0"/>
            </a:endParaRPr>
          </a:p>
          <a:p>
            <a:pPr marL="457200" indent="-457200" algn="just">
              <a:buFontTx/>
              <a:buAutoNum type="arabicPeriod"/>
            </a:pPr>
            <a:r>
              <a:rPr lang="en-US" sz="2000" dirty="0">
                <a:latin typeface="Times New Roman" pitchFamily="18" charset="0"/>
                <a:cs typeface="Times New Roman" pitchFamily="18" charset="0"/>
              </a:rPr>
              <a:t>The codeword is corrupted during transmission, and 111 is received (the    leftmost bit is corrupted). This is not a valid codeword and is discarded. </a:t>
            </a:r>
          </a:p>
          <a:p>
            <a:pPr marL="457200" indent="-457200" algn="just">
              <a:buAutoNum type="arabicPeriod"/>
            </a:pPr>
            <a:endParaRPr lang="en-US" dirty="0">
              <a:latin typeface="Times New Roman" pitchFamily="18" charset="0"/>
              <a:cs typeface="Times New Roman" pitchFamily="18" charset="0"/>
            </a:endParaRPr>
          </a:p>
        </p:txBody>
      </p:sp>
    </p:spTree>
    <p:extLst>
      <p:ext uri="{BB962C8B-B14F-4D97-AF65-F5344CB8AC3E}">
        <p14:creationId xmlns:p14="http://schemas.microsoft.com/office/powerpoint/2010/main" val="7790238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28600"/>
            <a:ext cx="8229600" cy="6400800"/>
          </a:xfrm>
        </p:spPr>
        <p:txBody>
          <a:bodyPr>
            <a:normAutofit/>
          </a:bodyPr>
          <a:lstStyle/>
          <a:p>
            <a:pPr algn="just">
              <a:lnSpc>
                <a:spcPct val="150000"/>
              </a:lnSpc>
            </a:pPr>
            <a:r>
              <a:rPr lang="en-IN" sz="2000" dirty="0">
                <a:latin typeface="Times New Roman" pitchFamily="18" charset="0"/>
                <a:cs typeface="Times New Roman" pitchFamily="18" charset="0"/>
              </a:rPr>
              <a:t>Responsibilities of the data link layer include </a:t>
            </a:r>
            <a:r>
              <a:rPr lang="en-IN" sz="2000" b="1" i="1" dirty="0">
                <a:latin typeface="Times New Roman" pitchFamily="18" charset="0"/>
                <a:cs typeface="Times New Roman" pitchFamily="18" charset="0"/>
              </a:rPr>
              <a:t>framing, addressing, flow control, error control, </a:t>
            </a:r>
            <a:r>
              <a:rPr lang="en-IN" sz="2000" b="1" dirty="0">
                <a:latin typeface="Times New Roman" pitchFamily="18" charset="0"/>
                <a:cs typeface="Times New Roman" pitchFamily="18" charset="0"/>
              </a:rPr>
              <a:t>and </a:t>
            </a:r>
            <a:r>
              <a:rPr lang="en-IN" sz="2000" b="1" i="1" dirty="0">
                <a:latin typeface="Times New Roman" pitchFamily="18" charset="0"/>
                <a:cs typeface="Times New Roman" pitchFamily="18" charset="0"/>
              </a:rPr>
              <a:t>media access control</a:t>
            </a:r>
          </a:p>
          <a:p>
            <a:pPr algn="just">
              <a:lnSpc>
                <a:spcPct val="150000"/>
              </a:lnSpc>
            </a:pPr>
            <a:r>
              <a:rPr lang="en-IN" sz="2000" dirty="0">
                <a:latin typeface="Times New Roman" pitchFamily="18" charset="0"/>
                <a:cs typeface="Times New Roman" pitchFamily="18" charset="0"/>
              </a:rPr>
              <a:t>The data link layer divides the stream of bits received from the network layer into manageable data units called frames. </a:t>
            </a:r>
          </a:p>
          <a:p>
            <a:pPr algn="just">
              <a:lnSpc>
                <a:spcPct val="150000"/>
              </a:lnSpc>
            </a:pPr>
            <a:r>
              <a:rPr lang="en-IN" sz="2000" dirty="0">
                <a:latin typeface="Times New Roman" pitchFamily="18" charset="0"/>
                <a:cs typeface="Times New Roman" pitchFamily="18" charset="0"/>
              </a:rPr>
              <a:t>The data link layer adds a header to the frame to define the addresses of the sender and receiver of the frame.</a:t>
            </a:r>
          </a:p>
          <a:p>
            <a:pPr algn="just">
              <a:lnSpc>
                <a:spcPct val="150000"/>
              </a:lnSpc>
            </a:pPr>
            <a:r>
              <a:rPr lang="en-IN" sz="2000" dirty="0">
                <a:latin typeface="Times New Roman" pitchFamily="18" charset="0"/>
                <a:cs typeface="Times New Roman" pitchFamily="18" charset="0"/>
              </a:rPr>
              <a:t>Imposes a flow control mechanism to avoid flooding of data at the receiver. </a:t>
            </a:r>
          </a:p>
          <a:p>
            <a:pPr algn="just">
              <a:lnSpc>
                <a:spcPct val="150000"/>
              </a:lnSpc>
            </a:pPr>
            <a:r>
              <a:rPr lang="en-IN" sz="2000" dirty="0">
                <a:latin typeface="Times New Roman" pitchFamily="18" charset="0"/>
                <a:cs typeface="Times New Roman" pitchFamily="18" charset="0"/>
              </a:rPr>
              <a:t>Adds reliability to the physical layer by adding mechanisms to detect and retransmit damaged, duplicate, or lost frames. </a:t>
            </a:r>
          </a:p>
          <a:p>
            <a:pPr algn="just">
              <a:lnSpc>
                <a:spcPct val="150000"/>
              </a:lnSpc>
            </a:pPr>
            <a:r>
              <a:rPr lang="en-IN" sz="2000" dirty="0">
                <a:latin typeface="Times New Roman" pitchFamily="18" charset="0"/>
                <a:cs typeface="Times New Roman" pitchFamily="18" charset="0"/>
              </a:rPr>
              <a:t>When two or more devices are connected to the same link, data link layer protocols are necessary to determine which device has control over the link at any given time.</a:t>
            </a:r>
          </a:p>
          <a:p>
            <a:pPr marL="0" indent="0" algn="just">
              <a:lnSpc>
                <a:spcPct val="150000"/>
              </a:lnSpc>
              <a:buNone/>
            </a:pPr>
            <a:endParaRPr lang="en-IN" sz="2000" dirty="0">
              <a:latin typeface="Times New Roman" pitchFamily="18" charset="0"/>
              <a:cs typeface="Times New Roman" pitchFamily="18" charset="0"/>
            </a:endParaRPr>
          </a:p>
        </p:txBody>
      </p:sp>
    </p:spTree>
    <p:extLst>
      <p:ext uri="{BB962C8B-B14F-4D97-AF65-F5344CB8AC3E}">
        <p14:creationId xmlns:p14="http://schemas.microsoft.com/office/powerpoint/2010/main" val="42553376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04800"/>
            <a:ext cx="8229600" cy="5821363"/>
          </a:xfrm>
        </p:spPr>
        <p:txBody>
          <a:bodyPr>
            <a:normAutofit/>
          </a:bodyPr>
          <a:lstStyle/>
          <a:p>
            <a:pPr marL="0" indent="0" algn="just">
              <a:buNone/>
            </a:pPr>
            <a:endParaRPr lang="en-US" sz="2000" dirty="0">
              <a:latin typeface="Times New Roman" pitchFamily="18" charset="0"/>
              <a:cs typeface="Times New Roman" pitchFamily="18" charset="0"/>
            </a:endParaRPr>
          </a:p>
          <a:p>
            <a:pPr marL="457200" indent="-457200" algn="just">
              <a:buAutoNum type="arabicPeriod"/>
            </a:pPr>
            <a:endParaRPr lang="en-US" sz="2000" dirty="0">
              <a:latin typeface="Times New Roman" pitchFamily="18" charset="0"/>
              <a:cs typeface="Times New Roman" pitchFamily="18" charset="0"/>
            </a:endParaRPr>
          </a:p>
          <a:p>
            <a:pPr marL="0" indent="0" algn="just">
              <a:buNone/>
            </a:pPr>
            <a:r>
              <a:rPr lang="en-US" sz="2000" dirty="0">
                <a:latin typeface="Times New Roman" pitchFamily="18" charset="0"/>
                <a:cs typeface="Times New Roman" pitchFamily="18" charset="0"/>
              </a:rPr>
              <a:t>3. The codeword is corrupted during transmission, and 000 is received (the right two bits are corrupted). This is a valid codeword. The receiver incorrectly extracts the dataword 00. </a:t>
            </a:r>
            <a:r>
              <a:rPr lang="en-US" sz="2000" dirty="0">
                <a:solidFill>
                  <a:srgbClr val="FF0000"/>
                </a:solidFill>
                <a:latin typeface="Times New Roman" pitchFamily="18" charset="0"/>
                <a:cs typeface="Times New Roman" pitchFamily="18" charset="0"/>
              </a:rPr>
              <a:t>Two corrupted bits have made the error undetectable.</a:t>
            </a:r>
          </a:p>
          <a:p>
            <a:pPr marL="0" indent="0" algn="just">
              <a:buNone/>
            </a:pPr>
            <a:endParaRPr lang="en-US" sz="2000" dirty="0">
              <a:latin typeface="Times New Roman" pitchFamily="18" charset="0"/>
              <a:cs typeface="Times New Roman" pitchFamily="18" charset="0"/>
            </a:endParaRPr>
          </a:p>
          <a:p>
            <a:pPr marL="0" indent="0" algn="just">
              <a:buNone/>
            </a:pPr>
            <a:endParaRPr lang="en-US" sz="2000" dirty="0">
              <a:latin typeface="Times New Roman" pitchFamily="18" charset="0"/>
              <a:cs typeface="Times New Roman" pitchFamily="18" charset="0"/>
            </a:endParaRPr>
          </a:p>
          <a:p>
            <a:pPr marL="0" indent="0" algn="just">
              <a:buNone/>
            </a:pPr>
            <a:r>
              <a:rPr lang="en-US" sz="2000" b="1" dirty="0">
                <a:latin typeface="Times New Roman" pitchFamily="18" charset="0"/>
                <a:cs typeface="Times New Roman" pitchFamily="18" charset="0"/>
              </a:rPr>
              <a:t>Note: An error-detecting code can detect only the types of errors for which it is designed; other types of errors may remain undetected.</a:t>
            </a:r>
            <a:endParaRPr lang="en-IN" sz="2000" b="1" dirty="0">
              <a:latin typeface="Times New Roman" pitchFamily="18" charset="0"/>
              <a:cs typeface="Times New Roman" pitchFamily="18" charset="0"/>
            </a:endParaRPr>
          </a:p>
        </p:txBody>
      </p:sp>
    </p:spTree>
    <p:extLst>
      <p:ext uri="{BB962C8B-B14F-4D97-AF65-F5344CB8AC3E}">
        <p14:creationId xmlns:p14="http://schemas.microsoft.com/office/powerpoint/2010/main" val="10055441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04800"/>
            <a:ext cx="8229600" cy="5821363"/>
          </a:xfrm>
        </p:spPr>
        <p:txBody>
          <a:bodyPr>
            <a:normAutofit/>
          </a:bodyPr>
          <a:lstStyle/>
          <a:p>
            <a:pPr marL="0" indent="0" algn="just">
              <a:buNone/>
            </a:pPr>
            <a:r>
              <a:rPr lang="en-IN" sz="2000" b="1" dirty="0">
                <a:latin typeface="Times New Roman" pitchFamily="18" charset="0"/>
                <a:cs typeface="Times New Roman" pitchFamily="18" charset="0"/>
              </a:rPr>
              <a:t>Error Correction</a:t>
            </a:r>
          </a:p>
          <a:p>
            <a:pPr lvl="1" algn="just"/>
            <a:r>
              <a:rPr lang="en-IN" sz="2000" dirty="0">
                <a:latin typeface="Times New Roman" pitchFamily="18" charset="0"/>
                <a:cs typeface="Times New Roman" pitchFamily="18" charset="0"/>
              </a:rPr>
              <a:t>Error correction is difficult than error detection. In error detection, the receiver needs to know only that the received code word is invalid; in error correction the receiver needs to find the original code word sent. </a:t>
            </a:r>
            <a:endParaRPr lang="en-US" sz="2000" dirty="0">
              <a:latin typeface="Times New Roman" pitchFamily="18" charset="0"/>
              <a:cs typeface="Times New Roman" pitchFamily="18" charset="0"/>
            </a:endParaRPr>
          </a:p>
          <a:p>
            <a:pPr marL="0" indent="0">
              <a:buNone/>
            </a:pPr>
            <a:endParaRPr lang="en-IN" sz="2000" dirty="0">
              <a:latin typeface="Times New Roman" pitchFamily="18" charset="0"/>
              <a:cs typeface="Times New Roman" pitchFamily="18" charset="0"/>
            </a:endParaRPr>
          </a:p>
        </p:txBody>
      </p:sp>
      <p:pic>
        <p:nvPicPr>
          <p:cNvPr id="4" name="Picture 3"/>
          <p:cNvPicPr/>
          <p:nvPr/>
        </p:nvPicPr>
        <p:blipFill>
          <a:blip r:embed="rId2">
            <a:extLst>
              <a:ext uri="{28A0092B-C50C-407E-A947-70E740481C1C}">
                <a14:useLocalDpi xmlns:a14="http://schemas.microsoft.com/office/drawing/2010/main" val="0"/>
              </a:ext>
            </a:extLst>
          </a:blip>
          <a:srcRect/>
          <a:stretch>
            <a:fillRect/>
          </a:stretch>
        </p:blipFill>
        <p:spPr bwMode="auto">
          <a:xfrm>
            <a:off x="685800" y="2667000"/>
            <a:ext cx="7772400" cy="3429000"/>
          </a:xfrm>
          <a:prstGeom prst="rect">
            <a:avLst/>
          </a:prstGeom>
          <a:noFill/>
          <a:ln>
            <a:noFill/>
          </a:ln>
        </p:spPr>
      </p:pic>
    </p:spTree>
    <p:extLst>
      <p:ext uri="{BB962C8B-B14F-4D97-AF65-F5344CB8AC3E}">
        <p14:creationId xmlns:p14="http://schemas.microsoft.com/office/powerpoint/2010/main" val="17139371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28600"/>
            <a:ext cx="8229600" cy="5897563"/>
          </a:xfrm>
        </p:spPr>
        <p:txBody>
          <a:bodyPr>
            <a:normAutofit/>
          </a:bodyPr>
          <a:lstStyle/>
          <a:p>
            <a:pPr marL="0" indent="0" algn="just">
              <a:buNone/>
            </a:pPr>
            <a:r>
              <a:rPr lang="en-US" sz="2000" dirty="0">
                <a:latin typeface="Times New Roman" pitchFamily="18" charset="0"/>
                <a:cs typeface="Times New Roman" pitchFamily="18" charset="0"/>
              </a:rPr>
              <a:t>Example :Add more redundant bits to previous example to see if the receiver can correct an error without knowing what was actually sent. We add </a:t>
            </a:r>
            <a:r>
              <a:rPr lang="en-US" sz="2000" b="1" dirty="0">
                <a:latin typeface="Times New Roman" pitchFamily="18" charset="0"/>
                <a:cs typeface="Times New Roman" pitchFamily="18" charset="0"/>
              </a:rPr>
              <a:t>3 redundant bits to the 2-bit dataword to make 5-bit codewords</a:t>
            </a:r>
            <a:r>
              <a:rPr lang="en-US" sz="2000" dirty="0">
                <a:latin typeface="Times New Roman" pitchFamily="18" charset="0"/>
                <a:cs typeface="Times New Roman" pitchFamily="18" charset="0"/>
              </a:rPr>
              <a:t>. </a:t>
            </a:r>
          </a:p>
          <a:p>
            <a:pPr marL="0" indent="0" algn="just">
              <a:buNone/>
            </a:pPr>
            <a:endParaRPr lang="en-US" sz="2000" dirty="0">
              <a:latin typeface="Times New Roman" pitchFamily="18" charset="0"/>
              <a:cs typeface="Times New Roman" pitchFamily="18" charset="0"/>
            </a:endParaRPr>
          </a:p>
          <a:p>
            <a:pPr marL="0" indent="0" algn="just">
              <a:buNone/>
            </a:pPr>
            <a:endParaRPr lang="en-US" sz="2000" dirty="0">
              <a:latin typeface="Times New Roman" pitchFamily="18" charset="0"/>
              <a:cs typeface="Times New Roman" pitchFamily="18" charset="0"/>
            </a:endParaRPr>
          </a:p>
          <a:p>
            <a:pPr marL="0" indent="0" algn="just">
              <a:buNone/>
            </a:pPr>
            <a:endParaRPr lang="en-US" sz="2000" dirty="0">
              <a:latin typeface="Times New Roman" pitchFamily="18" charset="0"/>
              <a:cs typeface="Times New Roman" pitchFamily="18" charset="0"/>
            </a:endParaRPr>
          </a:p>
          <a:p>
            <a:pPr marL="0" indent="0" algn="just">
              <a:buNone/>
            </a:pPr>
            <a:endParaRPr lang="en-US" sz="2000" dirty="0">
              <a:latin typeface="Times New Roman" pitchFamily="18" charset="0"/>
              <a:cs typeface="Times New Roman" pitchFamily="18" charset="0"/>
            </a:endParaRPr>
          </a:p>
          <a:p>
            <a:pPr marL="0" indent="0" algn="just">
              <a:buNone/>
            </a:pPr>
            <a:endParaRPr lang="en-US" sz="2000" dirty="0">
              <a:latin typeface="Times New Roman" pitchFamily="18" charset="0"/>
              <a:cs typeface="Times New Roman" pitchFamily="18" charset="0"/>
            </a:endParaRPr>
          </a:p>
          <a:p>
            <a:pPr marL="0" indent="0" algn="just">
              <a:buNone/>
            </a:pPr>
            <a:r>
              <a:rPr lang="en-US" sz="2000" dirty="0">
                <a:latin typeface="Times New Roman" pitchFamily="18" charset="0"/>
                <a:cs typeface="Times New Roman" pitchFamily="18" charset="0"/>
              </a:rPr>
              <a:t>Assume the dataword is 01. The sender consults the table (or uses an algorithm) to create the codeword 01011. </a:t>
            </a:r>
          </a:p>
          <a:p>
            <a:pPr marL="0" indent="0" algn="just">
              <a:buNone/>
            </a:pPr>
            <a:r>
              <a:rPr lang="en-US" sz="2000" dirty="0">
                <a:latin typeface="Times New Roman" pitchFamily="18" charset="0"/>
                <a:cs typeface="Times New Roman" pitchFamily="18" charset="0"/>
              </a:rPr>
              <a:t>Assume that the codeword is corrupted during transmission, and 01001 is received (error in the second bit from the right). </a:t>
            </a:r>
          </a:p>
          <a:p>
            <a:pPr marL="0" indent="0" algn="just">
              <a:buNone/>
            </a:pPr>
            <a:r>
              <a:rPr lang="en-US" sz="2000" dirty="0">
                <a:latin typeface="Times New Roman" pitchFamily="18" charset="0"/>
                <a:cs typeface="Times New Roman" pitchFamily="18" charset="0"/>
              </a:rPr>
              <a:t>First, the receiver finds that the received codeword is not in the table. This means an error has occurred. </a:t>
            </a:r>
          </a:p>
          <a:p>
            <a:pPr marL="0" indent="0" algn="just">
              <a:buNone/>
            </a:pPr>
            <a:r>
              <a:rPr lang="en-US" sz="2000" b="1" dirty="0">
                <a:latin typeface="Times New Roman" pitchFamily="18" charset="0"/>
                <a:cs typeface="Times New Roman" pitchFamily="18" charset="0"/>
              </a:rPr>
              <a:t>Error Detection is done</a:t>
            </a:r>
          </a:p>
          <a:p>
            <a:pPr marL="0" indent="0" algn="just">
              <a:buNone/>
            </a:pPr>
            <a:endParaRPr lang="en-US" sz="2000" dirty="0">
              <a:latin typeface="Times New Roman" pitchFamily="18" charset="0"/>
              <a:cs typeface="Times New Roman" pitchFamily="18" charset="0"/>
            </a:endParaRPr>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1200" y="1295400"/>
            <a:ext cx="5334000" cy="1743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427467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52400"/>
            <a:ext cx="8229600" cy="5973763"/>
          </a:xfrm>
        </p:spPr>
        <p:txBody>
          <a:bodyPr>
            <a:normAutofit/>
          </a:bodyPr>
          <a:lstStyle/>
          <a:p>
            <a:pPr marL="0" indent="0" algn="just">
              <a:buNone/>
            </a:pPr>
            <a:r>
              <a:rPr lang="en-US" sz="2000" dirty="0">
                <a:latin typeface="Times New Roman" pitchFamily="18" charset="0"/>
                <a:cs typeface="Times New Roman" pitchFamily="18" charset="0"/>
              </a:rPr>
              <a:t>. The receiver, assuming that there is only 1 bit corrupted, uses the following strategy to guess the </a:t>
            </a:r>
            <a:r>
              <a:rPr lang="en-US" sz="2000" b="1" dirty="0">
                <a:latin typeface="Times New Roman" pitchFamily="18" charset="0"/>
                <a:cs typeface="Times New Roman" pitchFamily="18" charset="0"/>
              </a:rPr>
              <a:t>correct</a:t>
            </a:r>
            <a:r>
              <a:rPr lang="en-US" sz="2000" dirty="0">
                <a:latin typeface="Times New Roman" pitchFamily="18" charset="0"/>
                <a:cs typeface="Times New Roman" pitchFamily="18" charset="0"/>
              </a:rPr>
              <a:t> </a:t>
            </a:r>
            <a:r>
              <a:rPr lang="en-US" sz="2000" b="1" dirty="0">
                <a:latin typeface="Times New Roman" pitchFamily="18" charset="0"/>
                <a:cs typeface="Times New Roman" pitchFamily="18" charset="0"/>
              </a:rPr>
              <a:t>dataword</a:t>
            </a:r>
          </a:p>
          <a:p>
            <a:pPr marL="457200" indent="-457200" algn="just">
              <a:buAutoNum type="arabicPeriod"/>
            </a:pPr>
            <a:endParaRPr lang="en-US" sz="2000" dirty="0">
              <a:latin typeface="Times New Roman" pitchFamily="18" charset="0"/>
              <a:cs typeface="Times New Roman" pitchFamily="18" charset="0"/>
            </a:endParaRPr>
          </a:p>
          <a:p>
            <a:pPr marL="457200" indent="-457200" algn="just">
              <a:buAutoNum type="arabicPeriod"/>
            </a:pPr>
            <a:r>
              <a:rPr lang="en-US" sz="2000" dirty="0">
                <a:latin typeface="Times New Roman" pitchFamily="18" charset="0"/>
                <a:cs typeface="Times New Roman" pitchFamily="18" charset="0"/>
              </a:rPr>
              <a:t>Comparing the received codeword with the first codeword in the table (01001 versus 00000), the receiver decides that the first codeword is not the one that was sent because there are two different bits. </a:t>
            </a:r>
          </a:p>
          <a:p>
            <a:pPr marL="457200" indent="-457200" algn="just">
              <a:buAutoNum type="arabicPeriod"/>
            </a:pPr>
            <a:endParaRPr lang="en-US" sz="2000" dirty="0">
              <a:latin typeface="Times New Roman" pitchFamily="18" charset="0"/>
              <a:cs typeface="Times New Roman" pitchFamily="18" charset="0"/>
            </a:endParaRPr>
          </a:p>
          <a:p>
            <a:pPr marL="0" indent="0" algn="just">
              <a:buNone/>
            </a:pPr>
            <a:r>
              <a:rPr lang="en-US" sz="2000" dirty="0">
                <a:latin typeface="Times New Roman" pitchFamily="18" charset="0"/>
                <a:cs typeface="Times New Roman" pitchFamily="18" charset="0"/>
              </a:rPr>
              <a:t>2.   By the same reasoning, the original codeword cannot be the third or fourth one in the table. </a:t>
            </a:r>
          </a:p>
          <a:p>
            <a:pPr marL="0" indent="0" algn="just">
              <a:buNone/>
            </a:pPr>
            <a:endParaRPr lang="en-US" sz="2000" dirty="0">
              <a:latin typeface="Times New Roman" pitchFamily="18" charset="0"/>
              <a:cs typeface="Times New Roman" pitchFamily="18" charset="0"/>
            </a:endParaRPr>
          </a:p>
          <a:p>
            <a:pPr marL="0" indent="0" algn="just">
              <a:buNone/>
            </a:pPr>
            <a:r>
              <a:rPr lang="en-US" sz="2000" dirty="0">
                <a:latin typeface="Times New Roman" pitchFamily="18" charset="0"/>
                <a:cs typeface="Times New Roman" pitchFamily="18" charset="0"/>
              </a:rPr>
              <a:t>3. The original codeword must be the second one in the table because this is the only one that differs from the received codeword by 1 bit. The receiver replaces 01001 with 01011 and consults the table to find the dataword 01.</a:t>
            </a:r>
            <a:endParaRPr lang="en-IN" sz="2000" dirty="0">
              <a:latin typeface="Times New Roman" pitchFamily="18" charset="0"/>
              <a:cs typeface="Times New Roman" pitchFamily="18" charset="0"/>
            </a:endParaRPr>
          </a:p>
        </p:txBody>
      </p:sp>
    </p:spTree>
    <p:extLst>
      <p:ext uri="{BB962C8B-B14F-4D97-AF65-F5344CB8AC3E}">
        <p14:creationId xmlns:p14="http://schemas.microsoft.com/office/powerpoint/2010/main" val="3752394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28600"/>
            <a:ext cx="8229600" cy="5897563"/>
          </a:xfrm>
        </p:spPr>
        <p:txBody>
          <a:bodyPr>
            <a:normAutofit/>
          </a:bodyPr>
          <a:lstStyle/>
          <a:p>
            <a:pPr marL="0" indent="0" algn="just">
              <a:buNone/>
            </a:pPr>
            <a:r>
              <a:rPr lang="en-US" sz="2000" b="1" dirty="0">
                <a:latin typeface="Times New Roman" pitchFamily="18" charset="0"/>
                <a:cs typeface="Times New Roman" pitchFamily="18" charset="0"/>
              </a:rPr>
              <a:t>Hamming Distance </a:t>
            </a:r>
          </a:p>
          <a:p>
            <a:pPr algn="just"/>
            <a:r>
              <a:rPr lang="en-US" sz="2000" dirty="0">
                <a:latin typeface="Times New Roman" pitchFamily="18" charset="0"/>
                <a:cs typeface="Times New Roman" pitchFamily="18" charset="0"/>
              </a:rPr>
              <a:t>One of the central concepts in coding for error control is the idea of the Hamming distance. The Hamming distance between two words (of the same size) is the number of differences between the corresponding bits. </a:t>
            </a:r>
          </a:p>
          <a:p>
            <a:pPr algn="just"/>
            <a:endParaRPr lang="en-US" sz="2000" dirty="0">
              <a:latin typeface="Times New Roman" pitchFamily="18" charset="0"/>
              <a:cs typeface="Times New Roman" pitchFamily="18" charset="0"/>
            </a:endParaRPr>
          </a:p>
          <a:p>
            <a:pPr algn="just"/>
            <a:r>
              <a:rPr lang="en-US" sz="2000" dirty="0">
                <a:latin typeface="Times New Roman" pitchFamily="18" charset="0"/>
                <a:cs typeface="Times New Roman" pitchFamily="18" charset="0"/>
              </a:rPr>
              <a:t>The Hamming distance between x and y can be shown as d(x, y). </a:t>
            </a:r>
          </a:p>
          <a:p>
            <a:pPr algn="just"/>
            <a:endParaRPr lang="en-US" sz="2000" dirty="0">
              <a:latin typeface="Times New Roman" pitchFamily="18" charset="0"/>
              <a:cs typeface="Times New Roman" pitchFamily="18" charset="0"/>
            </a:endParaRPr>
          </a:p>
          <a:p>
            <a:pPr algn="just"/>
            <a:r>
              <a:rPr lang="en-US" sz="2000" dirty="0">
                <a:latin typeface="Times New Roman" pitchFamily="18" charset="0"/>
                <a:cs typeface="Times New Roman" pitchFamily="18" charset="0"/>
              </a:rPr>
              <a:t>The Hamming distance can easily be found if we apply the XOR operation on the two words and count the number of 1s in the result. Note that the Hamming distance is a value greater than zero.</a:t>
            </a:r>
          </a:p>
          <a:p>
            <a:pPr marL="0" indent="0" algn="just">
              <a:buNone/>
            </a:pPr>
            <a:endParaRPr lang="en-US" sz="2000" dirty="0">
              <a:latin typeface="Times New Roman" pitchFamily="18" charset="0"/>
              <a:cs typeface="Times New Roman" pitchFamily="18" charset="0"/>
            </a:endParaRPr>
          </a:p>
          <a:p>
            <a:pPr marL="0" indent="0" algn="just">
              <a:buNone/>
            </a:pPr>
            <a:r>
              <a:rPr lang="en-US" sz="2000" b="1" dirty="0">
                <a:latin typeface="Times New Roman" pitchFamily="18" charset="0"/>
                <a:cs typeface="Times New Roman" pitchFamily="18" charset="0"/>
              </a:rPr>
              <a:t>Example: Hamming</a:t>
            </a:r>
            <a:r>
              <a:rPr lang="en-US" sz="2000" dirty="0">
                <a:latin typeface="Times New Roman" pitchFamily="18" charset="0"/>
                <a:cs typeface="Times New Roman" pitchFamily="18" charset="0"/>
              </a:rPr>
              <a:t> distance between two pairs of words. </a:t>
            </a:r>
          </a:p>
          <a:p>
            <a:pPr marL="457200" indent="-457200" algn="just">
              <a:buAutoNum type="arabicPeriod"/>
            </a:pPr>
            <a:r>
              <a:rPr lang="en-US" sz="2000" dirty="0">
                <a:latin typeface="Times New Roman" pitchFamily="18" charset="0"/>
                <a:cs typeface="Times New Roman" pitchFamily="18" charset="0"/>
              </a:rPr>
              <a:t>The Hamming distance d(000, 011) is 2 because 000 XOR 011 is 011 (two Is). </a:t>
            </a:r>
          </a:p>
          <a:p>
            <a:pPr marL="457200" indent="-457200" algn="just">
              <a:buAutoNum type="arabicPeriod"/>
            </a:pPr>
            <a:r>
              <a:rPr lang="en-US" sz="2000" dirty="0">
                <a:latin typeface="Times New Roman" pitchFamily="18" charset="0"/>
                <a:cs typeface="Times New Roman" pitchFamily="18" charset="0"/>
              </a:rPr>
              <a:t>The Hamming distance d(10101, 11110) is 3 because 10101 XOR 11110 is 01011 (three 1s).</a:t>
            </a:r>
            <a:endParaRPr lang="en-IN" sz="2000" dirty="0">
              <a:latin typeface="Times New Roman" pitchFamily="18" charset="0"/>
              <a:cs typeface="Times New Roman" pitchFamily="18" charset="0"/>
            </a:endParaRPr>
          </a:p>
        </p:txBody>
      </p:sp>
    </p:spTree>
    <p:extLst>
      <p:ext uri="{BB962C8B-B14F-4D97-AF65-F5344CB8AC3E}">
        <p14:creationId xmlns:p14="http://schemas.microsoft.com/office/powerpoint/2010/main" val="12198469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28600"/>
            <a:ext cx="8229600" cy="5897563"/>
          </a:xfrm>
        </p:spPr>
        <p:txBody>
          <a:bodyPr>
            <a:normAutofit/>
          </a:bodyPr>
          <a:lstStyle/>
          <a:p>
            <a:pPr marL="0" indent="0" algn="just">
              <a:buNone/>
            </a:pPr>
            <a:r>
              <a:rPr lang="en-IN" sz="2000" b="1" dirty="0">
                <a:latin typeface="Times New Roman" pitchFamily="18" charset="0"/>
                <a:cs typeface="Times New Roman" pitchFamily="18" charset="0"/>
              </a:rPr>
              <a:t>Minimum Hamming Distance</a:t>
            </a:r>
          </a:p>
          <a:p>
            <a:pPr marL="0" indent="0" algn="just">
              <a:buNone/>
            </a:pPr>
            <a:r>
              <a:rPr lang="en-US" sz="2000" dirty="0">
                <a:latin typeface="Times New Roman" pitchFamily="18" charset="0"/>
                <a:cs typeface="Times New Roman" pitchFamily="18" charset="0"/>
              </a:rPr>
              <a:t>The minimum Hamming distance is the smallest Hamming distance between all possible pairs in a set of words</a:t>
            </a:r>
          </a:p>
          <a:p>
            <a:pPr marL="0" indent="0" algn="just">
              <a:buNone/>
            </a:pPr>
            <a:endParaRPr lang="en-US" sz="2000" dirty="0">
              <a:latin typeface="Times New Roman" pitchFamily="18" charset="0"/>
              <a:cs typeface="Times New Roman" pitchFamily="18" charset="0"/>
            </a:endParaRPr>
          </a:p>
          <a:p>
            <a:pPr marL="0" indent="0" algn="just">
              <a:buNone/>
            </a:pPr>
            <a:endParaRPr lang="en-IN" sz="2000" dirty="0">
              <a:latin typeface="Times New Roman" pitchFamily="18" charset="0"/>
              <a:cs typeface="Times New Roman" pitchFamily="18" charset="0"/>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638300"/>
            <a:ext cx="7467600" cy="4457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046590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28600"/>
            <a:ext cx="8229600" cy="5897563"/>
          </a:xfrm>
        </p:spPr>
        <p:txBody>
          <a:bodyPr>
            <a:normAutofit/>
          </a:bodyPr>
          <a:lstStyle/>
          <a:p>
            <a:pPr marL="0" indent="0" algn="just">
              <a:buNone/>
            </a:pPr>
            <a:r>
              <a:rPr lang="en-US" sz="2000" dirty="0">
                <a:latin typeface="Times New Roman" pitchFamily="18" charset="0"/>
                <a:cs typeface="Times New Roman" pitchFamily="18" charset="0"/>
              </a:rPr>
              <a:t>Any coding scheme needs to have at least three parameters: </a:t>
            </a:r>
          </a:p>
          <a:p>
            <a:pPr marL="0" indent="0" algn="just">
              <a:buNone/>
            </a:pPr>
            <a:r>
              <a:rPr lang="en-US" sz="2000" dirty="0">
                <a:latin typeface="Times New Roman" pitchFamily="18" charset="0"/>
                <a:cs typeface="Times New Roman" pitchFamily="18" charset="0"/>
              </a:rPr>
              <a:t>the dataword size k</a:t>
            </a:r>
          </a:p>
          <a:p>
            <a:pPr marL="0" indent="0" algn="just">
              <a:buNone/>
            </a:pPr>
            <a:r>
              <a:rPr lang="en-US" sz="2000" dirty="0">
                <a:latin typeface="Times New Roman" pitchFamily="18" charset="0"/>
                <a:cs typeface="Times New Roman" pitchFamily="18" charset="0"/>
              </a:rPr>
              <a:t>the codeword size n</a:t>
            </a:r>
          </a:p>
          <a:p>
            <a:pPr marL="0" indent="0" algn="just">
              <a:buNone/>
            </a:pPr>
            <a:r>
              <a:rPr lang="en-US" sz="2000" dirty="0">
                <a:latin typeface="Times New Roman" pitchFamily="18" charset="0"/>
                <a:cs typeface="Times New Roman" pitchFamily="18" charset="0"/>
              </a:rPr>
              <a:t> the minimum Hamming distance </a:t>
            </a:r>
            <a:r>
              <a:rPr lang="en-US" sz="2000" dirty="0" err="1">
                <a:latin typeface="Times New Roman" pitchFamily="18" charset="0"/>
                <a:cs typeface="Times New Roman" pitchFamily="18" charset="0"/>
              </a:rPr>
              <a:t>dmin</a:t>
            </a:r>
            <a:r>
              <a:rPr lang="en-US" sz="2000" dirty="0">
                <a:latin typeface="Times New Roman" pitchFamily="18" charset="0"/>
                <a:cs typeface="Times New Roman" pitchFamily="18" charset="0"/>
              </a:rPr>
              <a:t>. </a:t>
            </a:r>
          </a:p>
          <a:p>
            <a:pPr marL="0" indent="0" algn="just">
              <a:buNone/>
            </a:pPr>
            <a:r>
              <a:rPr lang="en-US" sz="2000" dirty="0">
                <a:latin typeface="Times New Roman" pitchFamily="18" charset="0"/>
                <a:cs typeface="Times New Roman" pitchFamily="18" charset="0"/>
              </a:rPr>
              <a:t>A coding scheme C is written as C(n, k) with a separate expression for </a:t>
            </a:r>
            <a:r>
              <a:rPr lang="en-US" sz="2000" dirty="0" err="1">
                <a:latin typeface="Times New Roman" pitchFamily="18" charset="0"/>
                <a:cs typeface="Times New Roman" pitchFamily="18" charset="0"/>
              </a:rPr>
              <a:t>dmin</a:t>
            </a:r>
            <a:endParaRPr lang="en-US" sz="2000" dirty="0">
              <a:latin typeface="Times New Roman" pitchFamily="18" charset="0"/>
              <a:cs typeface="Times New Roman" pitchFamily="18" charset="0"/>
            </a:endParaRPr>
          </a:p>
          <a:p>
            <a:pPr marL="0" indent="0" algn="just">
              <a:buNone/>
            </a:pPr>
            <a:r>
              <a:rPr lang="en-US" sz="2000" b="1" dirty="0">
                <a:latin typeface="Times New Roman" pitchFamily="18" charset="0"/>
                <a:cs typeface="Times New Roman" pitchFamily="18" charset="0"/>
              </a:rPr>
              <a:t>Example: </a:t>
            </a:r>
            <a:r>
              <a:rPr lang="en-US" sz="2000" dirty="0">
                <a:latin typeface="Times New Roman" pitchFamily="18" charset="0"/>
                <a:cs typeface="Times New Roman" pitchFamily="18" charset="0"/>
              </a:rPr>
              <a:t>we can call our first coding scheme C(3, 2) with </a:t>
            </a:r>
            <a:r>
              <a:rPr lang="en-US" sz="2000" dirty="0" err="1">
                <a:latin typeface="Times New Roman" pitchFamily="18" charset="0"/>
                <a:cs typeface="Times New Roman" pitchFamily="18" charset="0"/>
              </a:rPr>
              <a:t>dmin</a:t>
            </a:r>
            <a:r>
              <a:rPr lang="en-US" sz="2000" dirty="0">
                <a:latin typeface="Times New Roman" pitchFamily="18" charset="0"/>
                <a:cs typeface="Times New Roman" pitchFamily="18" charset="0"/>
              </a:rPr>
              <a:t> =2 and our second coding scheme C(5, 2) with </a:t>
            </a:r>
            <a:r>
              <a:rPr lang="en-US" sz="2000" dirty="0" err="1">
                <a:latin typeface="Times New Roman" pitchFamily="18" charset="0"/>
                <a:cs typeface="Times New Roman" pitchFamily="18" charset="0"/>
              </a:rPr>
              <a:t>dmin</a:t>
            </a:r>
            <a:r>
              <a:rPr lang="en-US" sz="2000" dirty="0">
                <a:latin typeface="Times New Roman" pitchFamily="18" charset="0"/>
                <a:cs typeface="Times New Roman" pitchFamily="18" charset="0"/>
              </a:rPr>
              <a:t> := 3.</a:t>
            </a:r>
          </a:p>
          <a:p>
            <a:pPr marL="0" indent="0" algn="just">
              <a:buNone/>
            </a:pPr>
            <a:endParaRPr lang="en-US" sz="2000" dirty="0">
              <a:latin typeface="Times New Roman" pitchFamily="18" charset="0"/>
              <a:cs typeface="Times New Roman" pitchFamily="18" charset="0"/>
            </a:endParaRPr>
          </a:p>
          <a:p>
            <a:pPr marL="0" indent="0" algn="just">
              <a:buNone/>
            </a:pPr>
            <a:r>
              <a:rPr lang="en-US" sz="2000" b="1" dirty="0">
                <a:latin typeface="Times New Roman" pitchFamily="18" charset="0"/>
                <a:cs typeface="Times New Roman" pitchFamily="18" charset="0"/>
              </a:rPr>
              <a:t>Hamming Distance and Error </a:t>
            </a:r>
          </a:p>
          <a:p>
            <a:pPr marL="0" indent="0" algn="ctr">
              <a:buNone/>
            </a:pPr>
            <a:r>
              <a:rPr lang="en-US" sz="2000" dirty="0">
                <a:latin typeface="Times New Roman" pitchFamily="18" charset="0"/>
                <a:cs typeface="Times New Roman" pitchFamily="18" charset="0"/>
              </a:rPr>
              <a:t>Relationship between the Hamming distance and errors </a:t>
            </a:r>
          </a:p>
          <a:p>
            <a:pPr marL="0" indent="0" algn="just">
              <a:buNone/>
            </a:pPr>
            <a:r>
              <a:rPr lang="en-US" sz="2000" dirty="0">
                <a:latin typeface="Times New Roman" pitchFamily="18" charset="0"/>
                <a:cs typeface="Times New Roman" pitchFamily="18" charset="0"/>
              </a:rPr>
              <a:t>When a codeword is corrupted during transmission, the Hamming distance between the sent and received codewords is the number of bits affected by the error. </a:t>
            </a:r>
          </a:p>
          <a:p>
            <a:pPr marL="0" indent="0" algn="just">
              <a:buNone/>
            </a:pPr>
            <a:r>
              <a:rPr lang="en-US" sz="2000" b="1" dirty="0">
                <a:latin typeface="Times New Roman" pitchFamily="18" charset="0"/>
                <a:cs typeface="Times New Roman" pitchFamily="18" charset="0"/>
              </a:rPr>
              <a:t>Example: </a:t>
            </a:r>
            <a:r>
              <a:rPr lang="en-US" sz="2000" dirty="0">
                <a:latin typeface="Times New Roman" pitchFamily="18" charset="0"/>
                <a:cs typeface="Times New Roman" pitchFamily="18" charset="0"/>
              </a:rPr>
              <a:t>If the codeword 00000 is sent and 01101 is received, 3 bits are in error and the Hamming distance between the two is d(OOOOO, 01101) =3.</a:t>
            </a:r>
            <a:endParaRPr lang="en-IN" sz="2000" dirty="0">
              <a:latin typeface="Times New Roman" pitchFamily="18" charset="0"/>
              <a:cs typeface="Times New Roman" pitchFamily="18" charset="0"/>
            </a:endParaRPr>
          </a:p>
          <a:p>
            <a:pPr marL="0" indent="0" algn="just">
              <a:buNone/>
            </a:pPr>
            <a:endParaRPr lang="en-US" sz="2000" dirty="0">
              <a:latin typeface="Times New Roman" pitchFamily="18" charset="0"/>
              <a:cs typeface="Times New Roman" pitchFamily="18" charset="0"/>
            </a:endParaRPr>
          </a:p>
          <a:p>
            <a:pPr marL="0" indent="0" algn="just">
              <a:buNone/>
            </a:pPr>
            <a:endParaRPr lang="en-US" sz="2000" dirty="0">
              <a:latin typeface="Times New Roman" pitchFamily="18" charset="0"/>
              <a:cs typeface="Times New Roman" pitchFamily="18" charset="0"/>
            </a:endParaRPr>
          </a:p>
          <a:p>
            <a:pPr marL="0" indent="0" algn="just">
              <a:buNone/>
            </a:pPr>
            <a:endParaRPr lang="en-IN" sz="2000" dirty="0">
              <a:latin typeface="Times New Roman" pitchFamily="18" charset="0"/>
              <a:cs typeface="Times New Roman" pitchFamily="18" charset="0"/>
            </a:endParaRPr>
          </a:p>
        </p:txBody>
      </p:sp>
    </p:spTree>
    <p:extLst>
      <p:ext uri="{BB962C8B-B14F-4D97-AF65-F5344CB8AC3E}">
        <p14:creationId xmlns:p14="http://schemas.microsoft.com/office/powerpoint/2010/main" val="10272546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28600"/>
            <a:ext cx="8229600" cy="5897563"/>
          </a:xfrm>
        </p:spPr>
        <p:txBody>
          <a:bodyPr>
            <a:normAutofit/>
          </a:bodyPr>
          <a:lstStyle/>
          <a:p>
            <a:pPr marL="0" indent="0" algn="just">
              <a:buNone/>
            </a:pPr>
            <a:r>
              <a:rPr lang="en-IN" sz="2000" b="1" dirty="0">
                <a:latin typeface="Times New Roman" pitchFamily="18" charset="0"/>
                <a:cs typeface="Times New Roman" pitchFamily="18" charset="0"/>
              </a:rPr>
              <a:t>LINEAR BLOCK CODES</a:t>
            </a:r>
          </a:p>
          <a:p>
            <a:pPr marL="0" indent="0" algn="just">
              <a:buNone/>
            </a:pPr>
            <a:endParaRPr lang="en-IN" sz="2000" dirty="0">
              <a:latin typeface="Times New Roman" pitchFamily="18" charset="0"/>
              <a:cs typeface="Times New Roman" pitchFamily="18" charset="0"/>
            </a:endParaRPr>
          </a:p>
          <a:p>
            <a:pPr lvl="1" algn="just"/>
            <a:r>
              <a:rPr lang="en-IN" sz="2000" dirty="0">
                <a:latin typeface="Times New Roman" pitchFamily="18" charset="0"/>
                <a:cs typeface="Times New Roman" pitchFamily="18" charset="0"/>
              </a:rPr>
              <a:t>All block codes used today belong to a subset called linear block codes. </a:t>
            </a:r>
          </a:p>
          <a:p>
            <a:pPr lvl="1" algn="just"/>
            <a:r>
              <a:rPr lang="en-IN" sz="2000" dirty="0">
                <a:latin typeface="Times New Roman" pitchFamily="18" charset="0"/>
                <a:cs typeface="Times New Roman" pitchFamily="18" charset="0"/>
              </a:rPr>
              <a:t>use of nonlinear block codes for error detection and correction is not as widespread because their structure makes theoretical analysis and implementation difficult. </a:t>
            </a:r>
          </a:p>
          <a:p>
            <a:pPr lvl="1" algn="just"/>
            <a:r>
              <a:rPr lang="en-IN" sz="2000" dirty="0">
                <a:latin typeface="Times New Roman" pitchFamily="18" charset="0"/>
                <a:cs typeface="Times New Roman" pitchFamily="18" charset="0"/>
              </a:rPr>
              <a:t>A linear block code is a code in which the exclusive OR (addition modulo-2) of two valid code-words creates another valid code-word.</a:t>
            </a:r>
          </a:p>
          <a:p>
            <a:pPr lvl="1" algn="just"/>
            <a:r>
              <a:rPr lang="en-IN" sz="2000" dirty="0">
                <a:latin typeface="Times New Roman" pitchFamily="18" charset="0"/>
                <a:cs typeface="Times New Roman" pitchFamily="18" charset="0"/>
              </a:rPr>
              <a:t>Simple to find the minimum Hamming distance for a linear block code.</a:t>
            </a:r>
          </a:p>
          <a:p>
            <a:pPr marL="0" indent="0" algn="just">
              <a:buNone/>
            </a:pPr>
            <a:endParaRPr lang="en-US" sz="2000" dirty="0">
              <a:latin typeface="Times New Roman" pitchFamily="18" charset="0"/>
              <a:cs typeface="Times New Roman" pitchFamily="18" charset="0"/>
            </a:endParaRPr>
          </a:p>
          <a:p>
            <a:pPr marL="0" indent="0" algn="just">
              <a:buNone/>
            </a:pPr>
            <a:r>
              <a:rPr lang="en-US" sz="2000" b="1" dirty="0"/>
              <a:t>Example:</a:t>
            </a:r>
          </a:p>
          <a:p>
            <a:pPr marL="0" indent="0" algn="just">
              <a:buNone/>
            </a:pPr>
            <a:endParaRPr lang="en-IN" sz="2000" dirty="0">
              <a:latin typeface="Times New Roman" pitchFamily="18" charset="0"/>
              <a:cs typeface="Times New Roman" pitchFamily="18" charset="0"/>
            </a:endParaRPr>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1200" y="4267200"/>
            <a:ext cx="5334000" cy="1743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224127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04800"/>
            <a:ext cx="8229600" cy="5821363"/>
          </a:xfrm>
        </p:spPr>
        <p:txBody>
          <a:bodyPr>
            <a:normAutofit/>
          </a:bodyPr>
          <a:lstStyle/>
          <a:p>
            <a:pPr marL="400050" lvl="1" indent="0">
              <a:buNone/>
            </a:pPr>
            <a:r>
              <a:rPr lang="en-IN" sz="2000" b="1" dirty="0">
                <a:latin typeface="Times New Roman" pitchFamily="18" charset="0"/>
                <a:cs typeface="Times New Roman" pitchFamily="18" charset="0"/>
              </a:rPr>
              <a:t>Simple Parity-Check Code</a:t>
            </a:r>
            <a:endParaRPr lang="en-US" sz="2000" b="1" dirty="0">
              <a:latin typeface="Times New Roman" pitchFamily="18" charset="0"/>
              <a:cs typeface="Times New Roman" pitchFamily="18" charset="0"/>
            </a:endParaRPr>
          </a:p>
          <a:p>
            <a:pPr lvl="1" indent="-342900" algn="just">
              <a:lnSpc>
                <a:spcPct val="150000"/>
              </a:lnSpc>
            </a:pPr>
            <a:r>
              <a:rPr lang="en-US" sz="2000" dirty="0">
                <a:latin typeface="Times New Roman" pitchFamily="18" charset="0"/>
                <a:cs typeface="Times New Roman" pitchFamily="18" charset="0"/>
              </a:rPr>
              <a:t>In this code, a k-bit </a:t>
            </a:r>
            <a:r>
              <a:rPr lang="en-US" sz="2000" dirty="0" err="1">
                <a:latin typeface="Times New Roman" pitchFamily="18" charset="0"/>
                <a:cs typeface="Times New Roman" pitchFamily="18" charset="0"/>
              </a:rPr>
              <a:t>dataword</a:t>
            </a:r>
            <a:r>
              <a:rPr lang="en-US" sz="2000" dirty="0">
                <a:latin typeface="Times New Roman" pitchFamily="18" charset="0"/>
                <a:cs typeface="Times New Roman" pitchFamily="18" charset="0"/>
              </a:rPr>
              <a:t> is changed to an n-bit codeword </a:t>
            </a:r>
          </a:p>
          <a:p>
            <a:pPr lvl="1" indent="-342900" algn="just">
              <a:lnSpc>
                <a:spcPct val="150000"/>
              </a:lnSpc>
            </a:pPr>
            <a:r>
              <a:rPr lang="en-US" sz="2000" dirty="0">
                <a:latin typeface="Times New Roman" pitchFamily="18" charset="0"/>
                <a:cs typeface="Times New Roman" pitchFamily="18" charset="0"/>
              </a:rPr>
              <a:t>where </a:t>
            </a:r>
            <a:r>
              <a:rPr lang="en-US" sz="2000" b="1" dirty="0">
                <a:solidFill>
                  <a:srgbClr val="FF0000"/>
                </a:solidFill>
                <a:latin typeface="Times New Roman" pitchFamily="18" charset="0"/>
                <a:cs typeface="Times New Roman" pitchFamily="18" charset="0"/>
              </a:rPr>
              <a:t>n = k + 1</a:t>
            </a:r>
            <a:r>
              <a:rPr lang="en-US" sz="2000" dirty="0">
                <a:latin typeface="Times New Roman" pitchFamily="18" charset="0"/>
                <a:cs typeface="Times New Roman" pitchFamily="18" charset="0"/>
              </a:rPr>
              <a:t>. The extra bit, called the parity bit, is selected to make the total number of  1s in the codeword even/odd. </a:t>
            </a:r>
          </a:p>
          <a:p>
            <a:pPr lvl="1" indent="-342900" algn="just">
              <a:lnSpc>
                <a:spcPct val="150000"/>
              </a:lnSpc>
            </a:pPr>
            <a:r>
              <a:rPr lang="en-US" sz="2000" dirty="0">
                <a:latin typeface="Times New Roman" pitchFamily="18" charset="0"/>
                <a:cs typeface="Times New Roman" pitchFamily="18" charset="0"/>
              </a:rPr>
              <a:t>Here we use even number parity bit concept.</a:t>
            </a:r>
          </a:p>
          <a:p>
            <a:pPr lvl="1" indent="-342900" algn="just">
              <a:lnSpc>
                <a:spcPct val="150000"/>
              </a:lnSpc>
            </a:pPr>
            <a:r>
              <a:rPr lang="en-US" sz="2000" dirty="0">
                <a:latin typeface="Times New Roman" pitchFamily="18" charset="0"/>
                <a:cs typeface="Times New Roman" pitchFamily="18" charset="0"/>
              </a:rPr>
              <a:t>The minimum Hamming distance for this category is </a:t>
            </a:r>
            <a:r>
              <a:rPr lang="en-US" sz="2000" dirty="0" err="1">
                <a:latin typeface="Times New Roman" pitchFamily="18" charset="0"/>
                <a:cs typeface="Times New Roman" pitchFamily="18" charset="0"/>
              </a:rPr>
              <a:t>dmin</a:t>
            </a:r>
            <a:r>
              <a:rPr lang="en-US" sz="2000" dirty="0">
                <a:latin typeface="Times New Roman" pitchFamily="18" charset="0"/>
                <a:cs typeface="Times New Roman" pitchFamily="18" charset="0"/>
              </a:rPr>
              <a:t> =2, which means that the code is a single-bit error-detecting code</a:t>
            </a:r>
          </a:p>
          <a:p>
            <a:pPr lvl="1" indent="-342900" algn="just">
              <a:lnSpc>
                <a:spcPct val="150000"/>
              </a:lnSpc>
            </a:pPr>
            <a:r>
              <a:rPr lang="en-US" sz="2000" dirty="0">
                <a:latin typeface="Times New Roman" pitchFamily="18" charset="0"/>
                <a:cs typeface="Times New Roman" pitchFamily="18" charset="0"/>
              </a:rPr>
              <a:t>It is referred as least expensive method</a:t>
            </a:r>
          </a:p>
          <a:p>
            <a:pPr lvl="1" indent="-342900">
              <a:lnSpc>
                <a:spcPct val="150000"/>
              </a:lnSpc>
            </a:pPr>
            <a:endParaRPr lang="en-US" sz="2000" dirty="0">
              <a:latin typeface="Times New Roman" pitchFamily="18" charset="0"/>
              <a:cs typeface="Times New Roman" pitchFamily="18" charset="0"/>
            </a:endParaRPr>
          </a:p>
          <a:p>
            <a:pPr lvl="1" indent="-342900">
              <a:lnSpc>
                <a:spcPct val="150000"/>
              </a:lnSpc>
            </a:pPr>
            <a:endParaRPr lang="en-US" sz="2000" dirty="0">
              <a:latin typeface="Times New Roman" pitchFamily="18" charset="0"/>
              <a:cs typeface="Times New Roman" pitchFamily="18" charset="0"/>
            </a:endParaRPr>
          </a:p>
          <a:p>
            <a:pPr marL="400050" lvl="1" indent="0">
              <a:buNone/>
            </a:pPr>
            <a:endParaRPr lang="en-US" sz="2000" dirty="0">
              <a:latin typeface="Times New Roman" pitchFamily="18" charset="0"/>
              <a:cs typeface="Times New Roman" pitchFamily="18" charset="0"/>
            </a:endParaRPr>
          </a:p>
          <a:p>
            <a:pPr marL="400050" lvl="1" indent="0">
              <a:buNone/>
            </a:pPr>
            <a:endParaRPr lang="en-IN" sz="2000" b="1" dirty="0">
              <a:latin typeface="Times New Roman" pitchFamily="18" charset="0"/>
              <a:cs typeface="Times New Roman" pitchFamily="18" charset="0"/>
            </a:endParaRPr>
          </a:p>
        </p:txBody>
      </p:sp>
    </p:spTree>
    <p:extLst>
      <p:ext uri="{BB962C8B-B14F-4D97-AF65-F5344CB8AC3E}">
        <p14:creationId xmlns:p14="http://schemas.microsoft.com/office/powerpoint/2010/main" val="355404577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04800" y="609600"/>
            <a:ext cx="8534400" cy="45680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671334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F314B44-2A82-5984-42D2-C7F68B715815}"/>
              </a:ext>
            </a:extLst>
          </p:cNvPr>
          <p:cNvSpPr>
            <a:spLocks noGrp="1"/>
          </p:cNvSpPr>
          <p:nvPr>
            <p:ph idx="1"/>
          </p:nvPr>
        </p:nvSpPr>
        <p:spPr>
          <a:xfrm>
            <a:off x="457200" y="381000"/>
            <a:ext cx="8229600" cy="5745163"/>
          </a:xfrm>
        </p:spPr>
        <p:txBody>
          <a:bodyPr>
            <a:normAutofit/>
          </a:bodyPr>
          <a:lstStyle/>
          <a:p>
            <a:pPr marL="0" indent="0" algn="l" fontAlgn="base">
              <a:buNone/>
            </a:pPr>
            <a:r>
              <a:rPr lang="en-US" sz="3000" b="1" i="0" dirty="0">
                <a:solidFill>
                  <a:srgbClr val="273239"/>
                </a:solidFill>
                <a:effectLst/>
                <a:latin typeface="Times New Roman" panose="02020603050405020304" pitchFamily="18" charset="0"/>
                <a:cs typeface="Times New Roman" panose="02020603050405020304" pitchFamily="18" charset="0"/>
              </a:rPr>
              <a:t>Design issues with data link layer are  </a:t>
            </a:r>
          </a:p>
          <a:p>
            <a:pPr marL="457200" indent="-457200" fontAlgn="base">
              <a:buFont typeface="+mj-lt"/>
              <a:buAutoNum type="arabicPeriod"/>
            </a:pPr>
            <a:r>
              <a:rPr lang="en-US" sz="2000" i="0" dirty="0">
                <a:solidFill>
                  <a:srgbClr val="273239"/>
                </a:solidFill>
                <a:effectLst/>
                <a:latin typeface="Times New Roman" panose="02020603050405020304" pitchFamily="18" charset="0"/>
                <a:cs typeface="Times New Roman" panose="02020603050405020304" pitchFamily="18" charset="0"/>
              </a:rPr>
              <a:t>Services provided to the network layer </a:t>
            </a:r>
          </a:p>
          <a:p>
            <a:pPr marL="457200" indent="-457200" fontAlgn="base">
              <a:buFont typeface="+mj-lt"/>
              <a:buAutoNum type="arabicPeriod"/>
            </a:pPr>
            <a:r>
              <a:rPr lang="en-US" sz="2000" dirty="0">
                <a:solidFill>
                  <a:srgbClr val="273239"/>
                </a:solidFill>
                <a:latin typeface="Times New Roman" panose="02020603050405020304" pitchFamily="18" charset="0"/>
                <a:cs typeface="Times New Roman" panose="02020603050405020304" pitchFamily="18" charset="0"/>
              </a:rPr>
              <a:t>Frame synchronization</a:t>
            </a:r>
          </a:p>
          <a:p>
            <a:pPr marL="457200" indent="-457200" fontAlgn="base">
              <a:buFont typeface="+mj-lt"/>
              <a:buAutoNum type="arabicPeriod"/>
            </a:pPr>
            <a:r>
              <a:rPr lang="en-US" sz="2000" i="0" dirty="0">
                <a:solidFill>
                  <a:srgbClr val="273239"/>
                </a:solidFill>
                <a:effectLst/>
                <a:latin typeface="Times New Roman" panose="02020603050405020304" pitchFamily="18" charset="0"/>
                <a:cs typeface="Times New Roman" panose="02020603050405020304" pitchFamily="18" charset="0"/>
              </a:rPr>
              <a:t>Flow control </a:t>
            </a:r>
            <a:endParaRPr lang="en-US" sz="2000" dirty="0">
              <a:solidFill>
                <a:srgbClr val="273239"/>
              </a:solidFill>
              <a:latin typeface="Times New Roman" panose="02020603050405020304" pitchFamily="18" charset="0"/>
              <a:cs typeface="Times New Roman" panose="02020603050405020304" pitchFamily="18" charset="0"/>
            </a:endParaRPr>
          </a:p>
          <a:p>
            <a:pPr marL="457200" indent="-457200" fontAlgn="base">
              <a:buFont typeface="+mj-lt"/>
              <a:buAutoNum type="arabicPeriod"/>
            </a:pPr>
            <a:r>
              <a:rPr lang="en-US" sz="2000" i="0" dirty="0">
                <a:solidFill>
                  <a:srgbClr val="273239"/>
                </a:solidFill>
                <a:effectLst/>
                <a:latin typeface="Times New Roman" panose="02020603050405020304" pitchFamily="18" charset="0"/>
                <a:cs typeface="Times New Roman" panose="02020603050405020304" pitchFamily="18" charset="0"/>
              </a:rPr>
              <a:t>Error control  </a:t>
            </a:r>
          </a:p>
          <a:p>
            <a:pPr marL="0" indent="0">
              <a:buNone/>
            </a:pPr>
            <a:endParaRPr lang="en-IN" sz="2000" dirty="0">
              <a:latin typeface="Times New Roman" panose="02020603050405020304" pitchFamily="18" charset="0"/>
              <a:cs typeface="Times New Roman" panose="02020603050405020304" pitchFamily="18" charset="0"/>
            </a:endParaRPr>
          </a:p>
          <a:p>
            <a:pPr marL="0" indent="0">
              <a:buNone/>
            </a:pPr>
            <a:r>
              <a:rPr lang="en-US" sz="2000" b="1" i="0" dirty="0">
                <a:solidFill>
                  <a:srgbClr val="273239"/>
                </a:solidFill>
                <a:effectLst/>
                <a:latin typeface="Times New Roman" panose="02020603050405020304" pitchFamily="18" charset="0"/>
                <a:cs typeface="Times New Roman" panose="02020603050405020304" pitchFamily="18" charset="0"/>
              </a:rPr>
              <a:t>Services provided to the network layer </a:t>
            </a:r>
            <a:endParaRPr lang="en-IN" sz="2000" dirty="0">
              <a:latin typeface="Times New Roman" panose="02020603050405020304" pitchFamily="18" charset="0"/>
              <a:cs typeface="Times New Roman" panose="02020603050405020304" pitchFamily="18" charset="0"/>
            </a:endParaRPr>
          </a:p>
          <a:p>
            <a:pPr marL="0" indent="0" algn="l" rtl="0" fontAlgn="base">
              <a:buNone/>
            </a:pPr>
            <a:r>
              <a:rPr lang="en-US" sz="2000" b="0" i="0" dirty="0">
                <a:solidFill>
                  <a:srgbClr val="273239"/>
                </a:solidFill>
                <a:effectLst/>
                <a:latin typeface="Times New Roman" panose="02020603050405020304" pitchFamily="18" charset="0"/>
                <a:cs typeface="Times New Roman" panose="02020603050405020304" pitchFamily="18" charset="0"/>
              </a:rPr>
              <a:t>It </a:t>
            </a:r>
            <a:r>
              <a:rPr lang="en-US" sz="1200" b="0" i="0" dirty="0">
                <a:solidFill>
                  <a:srgbClr val="273239"/>
                </a:solidFill>
                <a:effectLst/>
                <a:latin typeface="Nunito" pitchFamily="2" charset="0"/>
              </a:rPr>
              <a:t> </a:t>
            </a:r>
            <a:r>
              <a:rPr lang="en-US" sz="2000" b="0" i="0" dirty="0">
                <a:solidFill>
                  <a:srgbClr val="273239"/>
                </a:solidFill>
                <a:effectLst/>
                <a:latin typeface="Times New Roman" panose="02020603050405020304" pitchFamily="18" charset="0"/>
                <a:cs typeface="Times New Roman" panose="02020603050405020304" pitchFamily="18" charset="0"/>
              </a:rPr>
              <a:t>provides three types of services:</a:t>
            </a:r>
          </a:p>
          <a:p>
            <a:pPr algn="l" fontAlgn="base">
              <a:buFont typeface="+mj-lt"/>
              <a:buAutoNum type="arabicPeriod"/>
            </a:pPr>
            <a:r>
              <a:rPr lang="en-US" sz="2000" b="0" i="0" dirty="0">
                <a:solidFill>
                  <a:srgbClr val="273239"/>
                </a:solidFill>
                <a:effectLst/>
                <a:latin typeface="Times New Roman" panose="02020603050405020304" pitchFamily="18" charset="0"/>
                <a:cs typeface="Times New Roman" panose="02020603050405020304" pitchFamily="18" charset="0"/>
              </a:rPr>
              <a:t>Unacknowledged and connectionless services.</a:t>
            </a:r>
          </a:p>
          <a:p>
            <a:pPr algn="l" fontAlgn="base">
              <a:buFont typeface="+mj-lt"/>
              <a:buAutoNum type="arabicPeriod" startAt="2"/>
            </a:pPr>
            <a:r>
              <a:rPr lang="en-US" sz="2000" b="0" i="0" dirty="0">
                <a:solidFill>
                  <a:srgbClr val="273239"/>
                </a:solidFill>
                <a:effectLst/>
                <a:latin typeface="Times New Roman" panose="02020603050405020304" pitchFamily="18" charset="0"/>
                <a:cs typeface="Times New Roman" panose="02020603050405020304" pitchFamily="18" charset="0"/>
              </a:rPr>
              <a:t>Acknowledged and connectionless services.</a:t>
            </a:r>
          </a:p>
          <a:p>
            <a:pPr algn="l" fontAlgn="base">
              <a:buFont typeface="+mj-lt"/>
              <a:buAutoNum type="arabicPeriod" startAt="3"/>
            </a:pPr>
            <a:r>
              <a:rPr lang="en-US" sz="2000" b="0" i="0" dirty="0">
                <a:solidFill>
                  <a:srgbClr val="273239"/>
                </a:solidFill>
                <a:effectLst/>
                <a:latin typeface="Times New Roman" panose="02020603050405020304" pitchFamily="18" charset="0"/>
                <a:cs typeface="Times New Roman" panose="02020603050405020304" pitchFamily="18" charset="0"/>
              </a:rPr>
              <a:t>Acknowledged and connection-oriented services</a:t>
            </a:r>
          </a:p>
          <a:p>
            <a:pPr marL="0" indent="0">
              <a:buNone/>
            </a:pP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3678728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28600"/>
            <a:ext cx="8229600" cy="5897563"/>
          </a:xfrm>
        </p:spPr>
        <p:txBody>
          <a:bodyPr>
            <a:normAutofit/>
          </a:bodyPr>
          <a:lstStyle/>
          <a:p>
            <a:pPr marL="0" indent="0" algn="just">
              <a:buNone/>
            </a:pPr>
            <a:r>
              <a:rPr lang="en-US" sz="2000" b="1" dirty="0">
                <a:latin typeface="Times New Roman" pitchFamily="18" charset="0"/>
                <a:cs typeface="Times New Roman" pitchFamily="18" charset="0"/>
              </a:rPr>
              <a:t>Two-Dimensional Parity Check</a:t>
            </a:r>
            <a:endParaRPr lang="en-US" sz="2000" dirty="0">
              <a:latin typeface="Times New Roman" pitchFamily="18" charset="0"/>
              <a:cs typeface="Times New Roman" pitchFamily="18" charset="0"/>
            </a:endParaRPr>
          </a:p>
          <a:p>
            <a:pPr algn="just">
              <a:lnSpc>
                <a:spcPct val="150000"/>
              </a:lnSpc>
            </a:pPr>
            <a:r>
              <a:rPr lang="en-US" sz="2000" dirty="0">
                <a:latin typeface="Times New Roman" pitchFamily="18" charset="0"/>
                <a:cs typeface="Times New Roman" pitchFamily="18" charset="0"/>
              </a:rPr>
              <a:t>Here </a:t>
            </a:r>
            <a:r>
              <a:rPr lang="en-US" sz="2000" dirty="0" err="1">
                <a:latin typeface="Times New Roman" pitchFamily="18" charset="0"/>
                <a:cs typeface="Times New Roman" pitchFamily="18" charset="0"/>
              </a:rPr>
              <a:t>dataword</a:t>
            </a:r>
            <a:r>
              <a:rPr lang="en-US" sz="2000" dirty="0">
                <a:latin typeface="Times New Roman" pitchFamily="18" charset="0"/>
                <a:cs typeface="Times New Roman" pitchFamily="18" charset="0"/>
              </a:rPr>
              <a:t> is organized in a table (rows and columns). </a:t>
            </a:r>
          </a:p>
          <a:p>
            <a:pPr algn="just">
              <a:lnSpc>
                <a:spcPct val="150000"/>
              </a:lnSpc>
            </a:pPr>
            <a:r>
              <a:rPr lang="en-US" sz="2000" dirty="0">
                <a:latin typeface="Times New Roman" pitchFamily="18" charset="0"/>
                <a:cs typeface="Times New Roman" pitchFamily="18" charset="0"/>
              </a:rPr>
              <a:t>For each row and each column, 1 parity-check bit is calculated. </a:t>
            </a:r>
          </a:p>
          <a:p>
            <a:pPr algn="just">
              <a:lnSpc>
                <a:spcPct val="150000"/>
              </a:lnSpc>
            </a:pPr>
            <a:r>
              <a:rPr lang="en-US" sz="2000" dirty="0">
                <a:latin typeface="Times New Roman" pitchFamily="18" charset="0"/>
                <a:cs typeface="Times New Roman" pitchFamily="18" charset="0"/>
              </a:rPr>
              <a:t>The whole table is then sent to the receiver. The two-dimensional parity check can detect up to three errors that occur anywhere in the table. </a:t>
            </a:r>
          </a:p>
          <a:p>
            <a:pPr algn="just">
              <a:lnSpc>
                <a:spcPct val="150000"/>
              </a:lnSpc>
            </a:pPr>
            <a:r>
              <a:rPr lang="en-US" sz="2000" dirty="0">
                <a:latin typeface="Times New Roman" pitchFamily="18" charset="0"/>
                <a:cs typeface="Times New Roman" pitchFamily="18" charset="0"/>
              </a:rPr>
              <a:t>However, errors affecting 4 bits may not be detected.</a:t>
            </a:r>
          </a:p>
          <a:p>
            <a:pPr marL="0" indent="0" algn="just">
              <a:buNone/>
            </a:pPr>
            <a:endParaRPr lang="en-US" sz="2000" dirty="0">
              <a:latin typeface="Times New Roman" pitchFamily="18" charset="0"/>
              <a:cs typeface="Times New Roman" pitchFamily="18" charset="0"/>
            </a:endParaRPr>
          </a:p>
          <a:p>
            <a:pPr marL="0" indent="0" algn="just">
              <a:buNone/>
            </a:pPr>
            <a:endParaRPr lang="en-IN" sz="2000" dirty="0">
              <a:latin typeface="Times New Roman" pitchFamily="18" charset="0"/>
              <a:cs typeface="Times New Roman" pitchFamily="18" charset="0"/>
            </a:endParaRPr>
          </a:p>
        </p:txBody>
      </p:sp>
    </p:spTree>
    <p:extLst>
      <p:ext uri="{BB962C8B-B14F-4D97-AF65-F5344CB8AC3E}">
        <p14:creationId xmlns:p14="http://schemas.microsoft.com/office/powerpoint/2010/main" val="397878736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38200" y="838201"/>
            <a:ext cx="7772400" cy="45918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2820447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1295400"/>
            <a:ext cx="71628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6186626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533400"/>
            <a:ext cx="7848599" cy="56387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2282533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52400"/>
            <a:ext cx="8229600" cy="5973763"/>
          </a:xfrm>
        </p:spPr>
        <p:txBody>
          <a:bodyPr>
            <a:normAutofit/>
          </a:bodyPr>
          <a:lstStyle/>
          <a:p>
            <a:pPr marL="0" indent="0" algn="just">
              <a:buNone/>
            </a:pPr>
            <a:r>
              <a:rPr lang="en-IN" sz="2000" b="1" dirty="0">
                <a:latin typeface="Times New Roman" pitchFamily="18" charset="0"/>
                <a:cs typeface="Times New Roman" pitchFamily="18" charset="0"/>
              </a:rPr>
              <a:t>CYCLIC CODES: </a:t>
            </a:r>
          </a:p>
          <a:p>
            <a:pPr algn="just">
              <a:lnSpc>
                <a:spcPct val="150000"/>
              </a:lnSpc>
            </a:pPr>
            <a:r>
              <a:rPr lang="en-IN" sz="2000" dirty="0">
                <a:latin typeface="Times New Roman" pitchFamily="18" charset="0"/>
                <a:cs typeface="Times New Roman" pitchFamily="18" charset="0"/>
              </a:rPr>
              <a:t>Cyclic codes are special linear block codes with one extra property. </a:t>
            </a:r>
          </a:p>
          <a:p>
            <a:pPr algn="just">
              <a:lnSpc>
                <a:spcPct val="150000"/>
              </a:lnSpc>
            </a:pPr>
            <a:r>
              <a:rPr lang="en-IN" sz="2000" dirty="0">
                <a:latin typeface="Times New Roman" pitchFamily="18" charset="0"/>
                <a:cs typeface="Times New Roman" pitchFamily="18" charset="0"/>
              </a:rPr>
              <a:t>In a cyclic code, if a code-word is cyclically shifted (rotated), the result is another code-word. </a:t>
            </a:r>
          </a:p>
          <a:p>
            <a:pPr algn="just">
              <a:lnSpc>
                <a:spcPct val="150000"/>
              </a:lnSpc>
            </a:pPr>
            <a:r>
              <a:rPr lang="en-US" sz="2000" dirty="0">
                <a:latin typeface="Times New Roman" pitchFamily="18" charset="0"/>
                <a:cs typeface="Times New Roman" pitchFamily="18" charset="0"/>
              </a:rPr>
              <a:t>For example, if 1011000 is a codeword and we cyclically left-shift, then 0110001 is also a codeword. </a:t>
            </a:r>
          </a:p>
          <a:p>
            <a:pPr algn="just">
              <a:lnSpc>
                <a:spcPct val="150000"/>
              </a:lnSpc>
            </a:pPr>
            <a:endParaRPr lang="en-US" sz="2000" b="1" dirty="0">
              <a:latin typeface="Times New Roman" pitchFamily="18" charset="0"/>
              <a:cs typeface="Times New Roman" pitchFamily="18" charset="0"/>
            </a:endParaRPr>
          </a:p>
          <a:p>
            <a:pPr marL="0" indent="0" algn="just">
              <a:buNone/>
            </a:pPr>
            <a:endParaRPr lang="en-US" sz="2000" b="1" dirty="0">
              <a:latin typeface="Times New Roman" pitchFamily="18" charset="0"/>
              <a:cs typeface="Times New Roman" pitchFamily="18" charset="0"/>
            </a:endParaRPr>
          </a:p>
          <a:p>
            <a:pPr marL="0" indent="0">
              <a:buNone/>
            </a:pPr>
            <a:endParaRPr lang="en-US" sz="2000" b="1" dirty="0">
              <a:latin typeface="Times New Roman" pitchFamily="18" charset="0"/>
              <a:cs typeface="Times New Roman" pitchFamily="18" charset="0"/>
            </a:endParaRPr>
          </a:p>
          <a:p>
            <a:pPr marL="0" indent="0">
              <a:buNone/>
            </a:pPr>
            <a:endParaRPr lang="en-IN" sz="2000" b="1" dirty="0">
              <a:latin typeface="Times New Roman" pitchFamily="18" charset="0"/>
              <a:cs typeface="Times New Roman" pitchFamily="18" charset="0"/>
            </a:endParaRPr>
          </a:p>
        </p:txBody>
      </p:sp>
    </p:spTree>
    <p:extLst>
      <p:ext uri="{BB962C8B-B14F-4D97-AF65-F5344CB8AC3E}">
        <p14:creationId xmlns:p14="http://schemas.microsoft.com/office/powerpoint/2010/main" val="374889297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28600"/>
            <a:ext cx="8229600" cy="5897563"/>
          </a:xfrm>
        </p:spPr>
        <p:txBody>
          <a:bodyPr>
            <a:normAutofit/>
          </a:bodyPr>
          <a:lstStyle/>
          <a:p>
            <a:pPr marL="0" indent="0" algn="just">
              <a:buNone/>
            </a:pPr>
            <a:r>
              <a:rPr lang="en-US" sz="2000" b="1" dirty="0">
                <a:latin typeface="Times New Roman" pitchFamily="18" charset="0"/>
                <a:cs typeface="Times New Roman" pitchFamily="18" charset="0"/>
              </a:rPr>
              <a:t>Cyclic Redundancy Check </a:t>
            </a:r>
          </a:p>
          <a:p>
            <a:pPr algn="just">
              <a:lnSpc>
                <a:spcPct val="150000"/>
              </a:lnSpc>
            </a:pPr>
            <a:r>
              <a:rPr lang="en-US" sz="2000" dirty="0">
                <a:latin typeface="Times New Roman" pitchFamily="18" charset="0"/>
                <a:cs typeface="Times New Roman" pitchFamily="18" charset="0"/>
              </a:rPr>
              <a:t>It comes under the category of cyclic codes </a:t>
            </a:r>
          </a:p>
          <a:p>
            <a:pPr algn="just">
              <a:lnSpc>
                <a:spcPct val="150000"/>
              </a:lnSpc>
            </a:pPr>
            <a:r>
              <a:rPr lang="en-US" sz="2000" dirty="0">
                <a:latin typeface="Times New Roman" pitchFamily="18" charset="0"/>
                <a:cs typeface="Times New Roman" pitchFamily="18" charset="0"/>
              </a:rPr>
              <a:t>Here the encoder, the </a:t>
            </a:r>
            <a:r>
              <a:rPr lang="en-US" sz="2000" dirty="0" err="1">
                <a:latin typeface="Times New Roman" pitchFamily="18" charset="0"/>
                <a:cs typeface="Times New Roman" pitchFamily="18" charset="0"/>
              </a:rPr>
              <a:t>dataword</a:t>
            </a:r>
            <a:r>
              <a:rPr lang="en-US" sz="2000" dirty="0">
                <a:latin typeface="Times New Roman" pitchFamily="18" charset="0"/>
                <a:cs typeface="Times New Roman" pitchFamily="18" charset="0"/>
              </a:rPr>
              <a:t> has k </a:t>
            </a:r>
            <a:r>
              <a:rPr lang="en-US" sz="2000" dirty="0" err="1">
                <a:latin typeface="Times New Roman" pitchFamily="18" charset="0"/>
                <a:cs typeface="Times New Roman" pitchFamily="18" charset="0"/>
              </a:rPr>
              <a:t>bits,the</a:t>
            </a:r>
            <a:r>
              <a:rPr lang="en-US" sz="2000" dirty="0">
                <a:latin typeface="Times New Roman" pitchFamily="18" charset="0"/>
                <a:cs typeface="Times New Roman" pitchFamily="18" charset="0"/>
              </a:rPr>
              <a:t> codeword has n bits. </a:t>
            </a:r>
          </a:p>
          <a:p>
            <a:pPr algn="just">
              <a:lnSpc>
                <a:spcPct val="150000"/>
              </a:lnSpc>
            </a:pPr>
            <a:r>
              <a:rPr lang="en-US" sz="2000" dirty="0">
                <a:latin typeface="Times New Roman" pitchFamily="18" charset="0"/>
                <a:cs typeface="Times New Roman" pitchFamily="18" charset="0"/>
              </a:rPr>
              <a:t>The size of the </a:t>
            </a:r>
            <a:r>
              <a:rPr lang="en-US" sz="2000" dirty="0" err="1">
                <a:latin typeface="Times New Roman" pitchFamily="18" charset="0"/>
                <a:cs typeface="Times New Roman" pitchFamily="18" charset="0"/>
              </a:rPr>
              <a:t>dataword</a:t>
            </a:r>
            <a:r>
              <a:rPr lang="en-US" sz="2000" dirty="0">
                <a:latin typeface="Times New Roman" pitchFamily="18" charset="0"/>
                <a:cs typeface="Times New Roman" pitchFamily="18" charset="0"/>
              </a:rPr>
              <a:t> is augmented by adding n - k 0s to the right-hand side of the word. </a:t>
            </a:r>
          </a:p>
          <a:p>
            <a:pPr algn="just">
              <a:lnSpc>
                <a:spcPct val="150000"/>
              </a:lnSpc>
            </a:pPr>
            <a:r>
              <a:rPr lang="en-US" sz="2000" dirty="0">
                <a:latin typeface="Times New Roman" pitchFamily="18" charset="0"/>
                <a:cs typeface="Times New Roman" pitchFamily="18" charset="0"/>
              </a:rPr>
              <a:t>The n-bit result is fed into the generator. </a:t>
            </a:r>
          </a:p>
          <a:p>
            <a:pPr algn="just">
              <a:lnSpc>
                <a:spcPct val="150000"/>
              </a:lnSpc>
            </a:pPr>
            <a:r>
              <a:rPr lang="en-US" sz="2000" dirty="0">
                <a:latin typeface="Times New Roman" pitchFamily="18" charset="0"/>
                <a:cs typeface="Times New Roman" pitchFamily="18" charset="0"/>
              </a:rPr>
              <a:t>The generator uses a divisor of size n - k + 1, predefined and agreed upon. </a:t>
            </a:r>
          </a:p>
          <a:p>
            <a:pPr algn="just">
              <a:lnSpc>
                <a:spcPct val="150000"/>
              </a:lnSpc>
            </a:pPr>
            <a:r>
              <a:rPr lang="en-US" sz="2000" dirty="0">
                <a:latin typeface="Times New Roman" pitchFamily="18" charset="0"/>
                <a:cs typeface="Times New Roman" pitchFamily="18" charset="0"/>
              </a:rPr>
              <a:t>The generator divides the augmented </a:t>
            </a:r>
            <a:r>
              <a:rPr lang="en-US" sz="2000" dirty="0" err="1">
                <a:latin typeface="Times New Roman" pitchFamily="18" charset="0"/>
                <a:cs typeface="Times New Roman" pitchFamily="18" charset="0"/>
              </a:rPr>
              <a:t>dataword</a:t>
            </a:r>
            <a:r>
              <a:rPr lang="en-US" sz="2000" dirty="0">
                <a:latin typeface="Times New Roman" pitchFamily="18" charset="0"/>
                <a:cs typeface="Times New Roman" pitchFamily="18" charset="0"/>
              </a:rPr>
              <a:t> by the divisor (modulo-2 division). </a:t>
            </a:r>
          </a:p>
          <a:p>
            <a:pPr algn="just">
              <a:lnSpc>
                <a:spcPct val="150000"/>
              </a:lnSpc>
            </a:pPr>
            <a:r>
              <a:rPr lang="en-US" sz="2000" dirty="0">
                <a:latin typeface="Times New Roman" pitchFamily="18" charset="0"/>
                <a:cs typeface="Times New Roman" pitchFamily="18" charset="0"/>
              </a:rPr>
              <a:t>The quotient of the division is discarded; the remainder is appended to the </a:t>
            </a:r>
            <a:r>
              <a:rPr lang="en-US" sz="2000" dirty="0" err="1">
                <a:latin typeface="Times New Roman" pitchFamily="18" charset="0"/>
                <a:cs typeface="Times New Roman" pitchFamily="18" charset="0"/>
              </a:rPr>
              <a:t>dataword</a:t>
            </a:r>
            <a:r>
              <a:rPr lang="en-US" sz="2000" dirty="0">
                <a:latin typeface="Times New Roman" pitchFamily="18" charset="0"/>
                <a:cs typeface="Times New Roman" pitchFamily="18" charset="0"/>
              </a:rPr>
              <a:t> to create the </a:t>
            </a:r>
            <a:r>
              <a:rPr lang="en-US" sz="2000" b="1" dirty="0">
                <a:latin typeface="Times New Roman" pitchFamily="18" charset="0"/>
                <a:cs typeface="Times New Roman" pitchFamily="18" charset="0"/>
              </a:rPr>
              <a:t>codeword</a:t>
            </a:r>
            <a:r>
              <a:rPr lang="en-US" sz="2000" dirty="0">
                <a:latin typeface="Times New Roman" pitchFamily="18" charset="0"/>
                <a:cs typeface="Times New Roman" pitchFamily="18" charset="0"/>
              </a:rPr>
              <a:t>. </a:t>
            </a:r>
          </a:p>
          <a:p>
            <a:pPr>
              <a:lnSpc>
                <a:spcPct val="150000"/>
              </a:lnSpc>
            </a:pPr>
            <a:endParaRPr lang="en-IN" sz="2000" dirty="0"/>
          </a:p>
        </p:txBody>
      </p:sp>
    </p:spTree>
    <p:extLst>
      <p:ext uri="{BB962C8B-B14F-4D97-AF65-F5344CB8AC3E}">
        <p14:creationId xmlns:p14="http://schemas.microsoft.com/office/powerpoint/2010/main" val="84823105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990600"/>
            <a:ext cx="83058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6195354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cyclic codes_encoder"/>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09600" y="609600"/>
            <a:ext cx="8153400" cy="5516563"/>
          </a:xfrm>
          <a:prstGeom prst="rect">
            <a:avLst/>
          </a:prstGeom>
          <a:noFill/>
          <a:ln>
            <a:noFill/>
          </a:ln>
        </p:spPr>
      </p:pic>
    </p:spTree>
    <p:extLst>
      <p:ext uri="{BB962C8B-B14F-4D97-AF65-F5344CB8AC3E}">
        <p14:creationId xmlns:p14="http://schemas.microsoft.com/office/powerpoint/2010/main" val="381465616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28600"/>
            <a:ext cx="8229600" cy="5897563"/>
          </a:xfrm>
        </p:spPr>
        <p:txBody>
          <a:bodyPr>
            <a:normAutofit/>
          </a:bodyPr>
          <a:lstStyle/>
          <a:p>
            <a:pPr marL="0" indent="0" algn="just">
              <a:buNone/>
            </a:pPr>
            <a:r>
              <a:rPr lang="en-US" sz="2000" b="1" dirty="0">
                <a:latin typeface="Times New Roman" pitchFamily="18" charset="0"/>
                <a:cs typeface="Times New Roman" pitchFamily="18" charset="0"/>
              </a:rPr>
              <a:t>Decoder :</a:t>
            </a:r>
            <a:endParaRPr lang="en-US" sz="2000" dirty="0">
              <a:latin typeface="Times New Roman" pitchFamily="18" charset="0"/>
              <a:cs typeface="Times New Roman" pitchFamily="18" charset="0"/>
            </a:endParaRPr>
          </a:p>
          <a:p>
            <a:pPr algn="just">
              <a:lnSpc>
                <a:spcPct val="150000"/>
              </a:lnSpc>
            </a:pPr>
            <a:r>
              <a:rPr lang="en-US" sz="2000" dirty="0">
                <a:latin typeface="Times New Roman" pitchFamily="18" charset="0"/>
                <a:cs typeface="Times New Roman" pitchFamily="18" charset="0"/>
              </a:rPr>
              <a:t>The decoder receives the possibly corrupted codeword. </a:t>
            </a:r>
          </a:p>
          <a:p>
            <a:pPr algn="just">
              <a:lnSpc>
                <a:spcPct val="150000"/>
              </a:lnSpc>
            </a:pPr>
            <a:r>
              <a:rPr lang="en-US" sz="2000" dirty="0">
                <a:latin typeface="Times New Roman" pitchFamily="18" charset="0"/>
                <a:cs typeface="Times New Roman" pitchFamily="18" charset="0"/>
              </a:rPr>
              <a:t>A copy of all n bits is fed to the checker which is a replica of the generator. The remainder produced by the checker is a syndrome of n - k bits, which is fed to the decision logic analyzer. </a:t>
            </a:r>
          </a:p>
          <a:p>
            <a:pPr algn="just">
              <a:lnSpc>
                <a:spcPct val="150000"/>
              </a:lnSpc>
            </a:pPr>
            <a:r>
              <a:rPr lang="en-US" sz="2000" dirty="0">
                <a:latin typeface="Times New Roman" pitchFamily="18" charset="0"/>
                <a:cs typeface="Times New Roman" pitchFamily="18" charset="0"/>
              </a:rPr>
              <a:t>The </a:t>
            </a:r>
            <a:r>
              <a:rPr lang="en-US" sz="2000" dirty="0" err="1">
                <a:latin typeface="Times New Roman" pitchFamily="18" charset="0"/>
                <a:cs typeface="Times New Roman" pitchFamily="18" charset="0"/>
              </a:rPr>
              <a:t>anayzer</a:t>
            </a:r>
            <a:r>
              <a:rPr lang="en-US" sz="2000" dirty="0">
                <a:latin typeface="Times New Roman" pitchFamily="18" charset="0"/>
                <a:cs typeface="Times New Roman" pitchFamily="18" charset="0"/>
              </a:rPr>
              <a:t> has a simple function. </a:t>
            </a:r>
          </a:p>
          <a:p>
            <a:pPr algn="just">
              <a:lnSpc>
                <a:spcPct val="150000"/>
              </a:lnSpc>
            </a:pPr>
            <a:r>
              <a:rPr lang="en-US" sz="2000" dirty="0">
                <a:latin typeface="Times New Roman" pitchFamily="18" charset="0"/>
                <a:cs typeface="Times New Roman" pitchFamily="18" charset="0"/>
              </a:rPr>
              <a:t>If the syndrome bits are all 0s, the 4 leftmost bits of the codeword are accepted as the </a:t>
            </a:r>
            <a:r>
              <a:rPr lang="en-US" sz="2000" dirty="0" err="1">
                <a:latin typeface="Times New Roman" pitchFamily="18" charset="0"/>
                <a:cs typeface="Times New Roman" pitchFamily="18" charset="0"/>
              </a:rPr>
              <a:t>dataword</a:t>
            </a:r>
            <a:r>
              <a:rPr lang="en-US" sz="2000" dirty="0">
                <a:latin typeface="Times New Roman" pitchFamily="18" charset="0"/>
                <a:cs typeface="Times New Roman" pitchFamily="18" charset="0"/>
              </a:rPr>
              <a:t> (interpreted as no error); otherwise, the 4 bits are discarded (error).</a:t>
            </a:r>
            <a:endParaRPr lang="en-IN" sz="2000" dirty="0">
              <a:latin typeface="Times New Roman" pitchFamily="18" charset="0"/>
              <a:cs typeface="Times New Roman" pitchFamily="18" charset="0"/>
            </a:endParaRPr>
          </a:p>
          <a:p>
            <a:pPr marL="0" indent="0" algn="just">
              <a:buNone/>
            </a:pPr>
            <a:endParaRPr lang="en-IN" sz="2000" dirty="0"/>
          </a:p>
        </p:txBody>
      </p:sp>
    </p:spTree>
    <p:extLst>
      <p:ext uri="{BB962C8B-B14F-4D97-AF65-F5344CB8AC3E}">
        <p14:creationId xmlns:p14="http://schemas.microsoft.com/office/powerpoint/2010/main" val="375218813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yclic codes_decoder"/>
          <p:cNvPicPr/>
          <p:nvPr/>
        </p:nvPicPr>
        <p:blipFill>
          <a:blip r:embed="rId2">
            <a:extLst>
              <a:ext uri="{28A0092B-C50C-407E-A947-70E740481C1C}">
                <a14:useLocalDpi xmlns:a14="http://schemas.microsoft.com/office/drawing/2010/main" val="0"/>
              </a:ext>
            </a:extLst>
          </a:blip>
          <a:srcRect/>
          <a:stretch>
            <a:fillRect/>
          </a:stretch>
        </p:blipFill>
        <p:spPr bwMode="auto">
          <a:xfrm>
            <a:off x="547254" y="685800"/>
            <a:ext cx="8139545" cy="5410200"/>
          </a:xfrm>
          <a:prstGeom prst="rect">
            <a:avLst/>
          </a:prstGeom>
          <a:noFill/>
          <a:ln>
            <a:noFill/>
          </a:ln>
        </p:spPr>
      </p:pic>
    </p:spTree>
    <p:extLst>
      <p:ext uri="{BB962C8B-B14F-4D97-AF65-F5344CB8AC3E}">
        <p14:creationId xmlns:p14="http://schemas.microsoft.com/office/powerpoint/2010/main" val="15421774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54DD116-E2B7-0AE3-4D32-5A794190384B}"/>
              </a:ext>
            </a:extLst>
          </p:cNvPr>
          <p:cNvSpPr>
            <a:spLocks noGrp="1"/>
          </p:cNvSpPr>
          <p:nvPr>
            <p:ph idx="1"/>
          </p:nvPr>
        </p:nvSpPr>
        <p:spPr>
          <a:xfrm>
            <a:off x="457200" y="381000"/>
            <a:ext cx="8229600" cy="5745163"/>
          </a:xfrm>
        </p:spPr>
        <p:txBody>
          <a:bodyPr>
            <a:normAutofit lnSpcReduction="10000"/>
          </a:bodyPr>
          <a:lstStyle/>
          <a:p>
            <a:pPr marL="0" indent="0" algn="l" fontAlgn="base">
              <a:buNone/>
            </a:pPr>
            <a:r>
              <a:rPr lang="en-US" sz="2000" b="1" i="0" dirty="0">
                <a:solidFill>
                  <a:srgbClr val="273239"/>
                </a:solidFill>
                <a:effectLst/>
                <a:latin typeface="Times New Roman" panose="02020603050405020304" pitchFamily="18" charset="0"/>
                <a:cs typeface="Times New Roman" panose="02020603050405020304" pitchFamily="18" charset="0"/>
              </a:rPr>
              <a:t>Unacknowledged and connectionless services.</a:t>
            </a:r>
          </a:p>
          <a:p>
            <a:pPr algn="l" fontAlgn="base">
              <a:buFont typeface="Arial" panose="020B0604020202020204" pitchFamily="34" charset="0"/>
              <a:buChar char="•"/>
            </a:pPr>
            <a:r>
              <a:rPr lang="en-US" sz="2000" b="0" i="0" dirty="0">
                <a:solidFill>
                  <a:srgbClr val="273239"/>
                </a:solidFill>
                <a:effectLst/>
                <a:latin typeface="Times New Roman" panose="02020603050405020304" pitchFamily="18" charset="0"/>
                <a:cs typeface="Times New Roman" panose="02020603050405020304" pitchFamily="18" charset="0"/>
              </a:rPr>
              <a:t>Here the sender machine sends the independent frames without any acknowledgement from the sender.</a:t>
            </a:r>
          </a:p>
          <a:p>
            <a:pPr algn="l" fontAlgn="base">
              <a:buFont typeface="Arial" panose="020B0604020202020204" pitchFamily="34" charset="0"/>
              <a:buChar char="•"/>
            </a:pPr>
            <a:r>
              <a:rPr lang="en-US" sz="2000" b="0" i="0" dirty="0">
                <a:solidFill>
                  <a:srgbClr val="273239"/>
                </a:solidFill>
                <a:effectLst/>
                <a:latin typeface="Times New Roman" panose="02020603050405020304" pitchFamily="18" charset="0"/>
                <a:cs typeface="Times New Roman" panose="02020603050405020304" pitchFamily="18" charset="0"/>
              </a:rPr>
              <a:t>There is no logical connection established.</a:t>
            </a:r>
          </a:p>
          <a:p>
            <a:pPr marL="0" indent="0" algn="l" fontAlgn="base">
              <a:buNone/>
            </a:pPr>
            <a:endParaRPr lang="en-US" sz="2000" b="0" i="0" dirty="0">
              <a:solidFill>
                <a:srgbClr val="273239"/>
              </a:solidFill>
              <a:effectLst/>
              <a:latin typeface="Times New Roman" panose="02020603050405020304" pitchFamily="18" charset="0"/>
              <a:cs typeface="Times New Roman" panose="02020603050405020304" pitchFamily="18" charset="0"/>
            </a:endParaRPr>
          </a:p>
          <a:p>
            <a:pPr marL="0" indent="0" algn="l" fontAlgn="base">
              <a:buNone/>
            </a:pPr>
            <a:r>
              <a:rPr lang="en-US" sz="2000" b="1" i="0" dirty="0">
                <a:solidFill>
                  <a:srgbClr val="273239"/>
                </a:solidFill>
                <a:effectLst/>
                <a:latin typeface="Times New Roman" panose="02020603050405020304" pitchFamily="18" charset="0"/>
                <a:cs typeface="Times New Roman" panose="02020603050405020304" pitchFamily="18" charset="0"/>
              </a:rPr>
              <a:t>Acknowledged and connectionless services.</a:t>
            </a:r>
          </a:p>
          <a:p>
            <a:pPr algn="l" fontAlgn="base">
              <a:buFont typeface="Arial" panose="020B0604020202020204" pitchFamily="34" charset="0"/>
              <a:buChar char="•"/>
            </a:pPr>
            <a:r>
              <a:rPr lang="en-US" sz="2000" b="0" i="0" dirty="0">
                <a:solidFill>
                  <a:srgbClr val="273239"/>
                </a:solidFill>
                <a:effectLst/>
                <a:latin typeface="Times New Roman" panose="02020603050405020304" pitchFamily="18" charset="0"/>
                <a:cs typeface="Times New Roman" panose="02020603050405020304" pitchFamily="18" charset="0"/>
              </a:rPr>
              <a:t>There is no logical connection between sender and receiver established.</a:t>
            </a:r>
          </a:p>
          <a:p>
            <a:pPr algn="l" fontAlgn="base">
              <a:buFont typeface="Arial" panose="020B0604020202020204" pitchFamily="34" charset="0"/>
              <a:buChar char="•"/>
            </a:pPr>
            <a:r>
              <a:rPr lang="en-US" sz="2000" b="0" i="0" dirty="0">
                <a:solidFill>
                  <a:srgbClr val="273239"/>
                </a:solidFill>
                <a:effectLst/>
                <a:latin typeface="Times New Roman" panose="02020603050405020304" pitchFamily="18" charset="0"/>
                <a:cs typeface="Times New Roman" panose="02020603050405020304" pitchFamily="18" charset="0"/>
              </a:rPr>
              <a:t>Each frame is acknowledged by the receiver.</a:t>
            </a:r>
          </a:p>
          <a:p>
            <a:pPr algn="l" fontAlgn="base">
              <a:buFont typeface="Arial" panose="020B0604020202020204" pitchFamily="34" charset="0"/>
              <a:buChar char="•"/>
            </a:pPr>
            <a:r>
              <a:rPr lang="en-US" sz="2000" b="0" i="0" dirty="0">
                <a:solidFill>
                  <a:srgbClr val="273239"/>
                </a:solidFill>
                <a:effectLst/>
                <a:latin typeface="Times New Roman" panose="02020603050405020304" pitchFamily="18" charset="0"/>
                <a:cs typeface="Times New Roman" panose="02020603050405020304" pitchFamily="18" charset="0"/>
              </a:rPr>
              <a:t>If the frame didn’t reach the receiver in a specific time interval it has to be sent again.</a:t>
            </a:r>
          </a:p>
          <a:p>
            <a:pPr algn="l" fontAlgn="base">
              <a:buFont typeface="Arial" panose="020B0604020202020204" pitchFamily="34" charset="0"/>
              <a:buChar char="•"/>
            </a:pPr>
            <a:r>
              <a:rPr lang="en-US" sz="2000" b="0" i="0" dirty="0">
                <a:solidFill>
                  <a:srgbClr val="273239"/>
                </a:solidFill>
                <a:effectLst/>
                <a:latin typeface="Times New Roman" panose="02020603050405020304" pitchFamily="18" charset="0"/>
                <a:cs typeface="Times New Roman" panose="02020603050405020304" pitchFamily="18" charset="0"/>
              </a:rPr>
              <a:t>It is very useful in wireless systems.</a:t>
            </a:r>
          </a:p>
          <a:p>
            <a:pPr marL="0" indent="0" algn="l" fontAlgn="base">
              <a:buNone/>
            </a:pPr>
            <a:endParaRPr lang="en-US" sz="2000" b="0" i="0" dirty="0">
              <a:solidFill>
                <a:srgbClr val="273239"/>
              </a:solidFill>
              <a:effectLst/>
              <a:latin typeface="Times New Roman" panose="02020603050405020304" pitchFamily="18" charset="0"/>
              <a:cs typeface="Times New Roman" panose="02020603050405020304" pitchFamily="18" charset="0"/>
            </a:endParaRPr>
          </a:p>
          <a:p>
            <a:pPr marL="0" indent="0" algn="l" fontAlgn="base">
              <a:buNone/>
            </a:pPr>
            <a:r>
              <a:rPr lang="en-US" sz="2000" b="1" i="0" dirty="0">
                <a:solidFill>
                  <a:srgbClr val="273239"/>
                </a:solidFill>
                <a:effectLst/>
                <a:latin typeface="Times New Roman" panose="02020603050405020304" pitchFamily="18" charset="0"/>
                <a:cs typeface="Times New Roman" panose="02020603050405020304" pitchFamily="18" charset="0"/>
              </a:rPr>
              <a:t>Acknowledged and connection-oriented services</a:t>
            </a:r>
          </a:p>
          <a:p>
            <a:pPr algn="l" fontAlgn="base">
              <a:buFont typeface="Arial" panose="020B0604020202020204" pitchFamily="34" charset="0"/>
              <a:buChar char="•"/>
            </a:pPr>
            <a:r>
              <a:rPr lang="en-US" sz="2000" b="0" i="0" dirty="0">
                <a:solidFill>
                  <a:srgbClr val="273239"/>
                </a:solidFill>
                <a:effectLst/>
                <a:latin typeface="Times New Roman" panose="02020603050405020304" pitchFamily="18" charset="0"/>
                <a:cs typeface="Times New Roman" panose="02020603050405020304" pitchFamily="18" charset="0"/>
              </a:rPr>
              <a:t>A logical connection is established between sender and receiver before data is trimester.</a:t>
            </a:r>
          </a:p>
          <a:p>
            <a:pPr algn="l" fontAlgn="base">
              <a:buFont typeface="Arial" panose="020B0604020202020204" pitchFamily="34" charset="0"/>
              <a:buChar char="•"/>
            </a:pPr>
            <a:r>
              <a:rPr lang="en-US" sz="2000" b="0" i="0" dirty="0">
                <a:solidFill>
                  <a:srgbClr val="273239"/>
                </a:solidFill>
                <a:effectLst/>
                <a:latin typeface="Times New Roman" panose="02020603050405020304" pitchFamily="18" charset="0"/>
                <a:cs typeface="Times New Roman" panose="02020603050405020304" pitchFamily="18" charset="0"/>
              </a:rPr>
              <a:t>Each frame is numbered so the receiver can ensure all frames have arrived and exactly once.</a:t>
            </a:r>
          </a:p>
          <a:p>
            <a:pPr marL="0" indent="0">
              <a:buNone/>
            </a:pP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3089254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57200"/>
            <a:ext cx="8229600" cy="5668963"/>
          </a:xfrm>
        </p:spPr>
        <p:txBody>
          <a:bodyPr>
            <a:normAutofit/>
          </a:bodyPr>
          <a:lstStyle/>
          <a:p>
            <a:pPr marL="0" indent="0">
              <a:buNone/>
            </a:pPr>
            <a:r>
              <a:rPr lang="en-US" sz="2000" b="1" dirty="0">
                <a:latin typeface="Times New Roman" pitchFamily="18" charset="0"/>
                <a:cs typeface="Times New Roman" pitchFamily="18" charset="0"/>
              </a:rPr>
              <a:t>Checksum</a:t>
            </a:r>
            <a:endParaRPr lang="en-IN" sz="2000" b="1" dirty="0">
              <a:latin typeface="Times New Roman" pitchFamily="18" charset="0"/>
              <a:cs typeface="Times New Roman" pitchFamily="18" charset="0"/>
            </a:endParaRPr>
          </a:p>
          <a:p>
            <a:pPr lvl="1">
              <a:lnSpc>
                <a:spcPct val="150000"/>
              </a:lnSpc>
            </a:pPr>
            <a:r>
              <a:rPr lang="en-IN" sz="2000" dirty="0">
                <a:latin typeface="Times New Roman" pitchFamily="18" charset="0"/>
                <a:cs typeface="Times New Roman" pitchFamily="18" charset="0"/>
              </a:rPr>
              <a:t>In checksum error detection scheme, the data is divided into k segments each of m bits.</a:t>
            </a:r>
          </a:p>
          <a:p>
            <a:pPr lvl="1">
              <a:lnSpc>
                <a:spcPct val="150000"/>
              </a:lnSpc>
            </a:pPr>
            <a:r>
              <a:rPr lang="en-IN" sz="2000" dirty="0">
                <a:latin typeface="Times New Roman" pitchFamily="18" charset="0"/>
                <a:cs typeface="Times New Roman" pitchFamily="18" charset="0"/>
              </a:rPr>
              <a:t>In the sender’s end the segments are added using 1’s complement arithmetic to get the sum. </a:t>
            </a:r>
          </a:p>
          <a:p>
            <a:pPr lvl="1">
              <a:lnSpc>
                <a:spcPct val="150000"/>
              </a:lnSpc>
            </a:pPr>
            <a:r>
              <a:rPr lang="en-IN" sz="2000" dirty="0">
                <a:latin typeface="Times New Roman" pitchFamily="18" charset="0"/>
                <a:cs typeface="Times New Roman" pitchFamily="18" charset="0"/>
              </a:rPr>
              <a:t>The sum is complemented to get the checksum.</a:t>
            </a:r>
          </a:p>
          <a:p>
            <a:pPr lvl="1">
              <a:lnSpc>
                <a:spcPct val="150000"/>
              </a:lnSpc>
            </a:pPr>
            <a:r>
              <a:rPr lang="en-IN" sz="2000" dirty="0">
                <a:latin typeface="Times New Roman" pitchFamily="18" charset="0"/>
                <a:cs typeface="Times New Roman" pitchFamily="18" charset="0"/>
              </a:rPr>
              <a:t>The checksum segment is sent along with the data segments.</a:t>
            </a:r>
          </a:p>
          <a:p>
            <a:pPr lvl="1">
              <a:lnSpc>
                <a:spcPct val="150000"/>
              </a:lnSpc>
            </a:pPr>
            <a:r>
              <a:rPr lang="en-IN" sz="2000" dirty="0">
                <a:latin typeface="Times New Roman" pitchFamily="18" charset="0"/>
                <a:cs typeface="Times New Roman" pitchFamily="18" charset="0"/>
              </a:rPr>
              <a:t>At the receiver’s end, all received segments are added using 1’s complement arithmetic to get the sum. </a:t>
            </a:r>
          </a:p>
          <a:p>
            <a:pPr lvl="1">
              <a:lnSpc>
                <a:spcPct val="150000"/>
              </a:lnSpc>
            </a:pPr>
            <a:r>
              <a:rPr lang="en-IN" sz="2000" dirty="0">
                <a:latin typeface="Times New Roman" pitchFamily="18" charset="0"/>
                <a:cs typeface="Times New Roman" pitchFamily="18" charset="0"/>
              </a:rPr>
              <a:t>The sum is complemented.</a:t>
            </a:r>
          </a:p>
          <a:p>
            <a:pPr lvl="1">
              <a:lnSpc>
                <a:spcPct val="150000"/>
              </a:lnSpc>
            </a:pPr>
            <a:r>
              <a:rPr lang="en-IN" sz="2000" dirty="0">
                <a:latin typeface="Times New Roman" pitchFamily="18" charset="0"/>
                <a:cs typeface="Times New Roman" pitchFamily="18" charset="0"/>
              </a:rPr>
              <a:t>If the result is zero, the received data is accepted; otherwise discarded.</a:t>
            </a:r>
          </a:p>
          <a:p>
            <a:pPr marL="0" indent="0">
              <a:buNone/>
            </a:pPr>
            <a:endParaRPr lang="en-IN" sz="2000" dirty="0">
              <a:latin typeface="Times New Roman" pitchFamily="18" charset="0"/>
              <a:cs typeface="Times New Roman" pitchFamily="18" charset="0"/>
            </a:endParaRPr>
          </a:p>
        </p:txBody>
      </p:sp>
    </p:spTree>
    <p:extLst>
      <p:ext uri="{BB962C8B-B14F-4D97-AF65-F5344CB8AC3E}">
        <p14:creationId xmlns:p14="http://schemas.microsoft.com/office/powerpoint/2010/main" val="13715597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5.jpeg" descr="2 (1)"/>
          <p:cNvPicPr>
            <a:picLocks/>
          </p:cNvPicPr>
          <p:nvPr/>
        </p:nvPicPr>
        <p:blipFill>
          <a:blip r:embed="rId2" cstate="print"/>
          <a:stretch>
            <a:fillRect/>
          </a:stretch>
        </p:blipFill>
        <p:spPr>
          <a:xfrm>
            <a:off x="685800" y="609600"/>
            <a:ext cx="7620000" cy="5638800"/>
          </a:xfrm>
          <a:prstGeom prst="rect">
            <a:avLst/>
          </a:prstGeom>
        </p:spPr>
      </p:pic>
    </p:spTree>
    <p:extLst>
      <p:ext uri="{BB962C8B-B14F-4D97-AF65-F5344CB8AC3E}">
        <p14:creationId xmlns:p14="http://schemas.microsoft.com/office/powerpoint/2010/main" val="93984442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04800"/>
            <a:ext cx="8229600" cy="6324600"/>
          </a:xfrm>
        </p:spPr>
        <p:txBody>
          <a:bodyPr>
            <a:normAutofit/>
          </a:bodyPr>
          <a:lstStyle/>
          <a:p>
            <a:pPr marL="0" indent="0" algn="just">
              <a:buNone/>
            </a:pPr>
            <a:r>
              <a:rPr lang="en-IN" sz="2400" b="1" dirty="0">
                <a:latin typeface="Times New Roman" pitchFamily="18" charset="0"/>
                <a:cs typeface="Times New Roman" pitchFamily="18" charset="0"/>
              </a:rPr>
              <a:t>Flow Control and Error control protocols </a:t>
            </a:r>
          </a:p>
          <a:p>
            <a:pPr algn="just">
              <a:lnSpc>
                <a:spcPct val="150000"/>
              </a:lnSpc>
            </a:pPr>
            <a:r>
              <a:rPr lang="en-IN" sz="2000" dirty="0">
                <a:latin typeface="Times New Roman" pitchFamily="18" charset="0"/>
                <a:cs typeface="Times New Roman" pitchFamily="18" charset="0"/>
              </a:rPr>
              <a:t>Stop and Wait</a:t>
            </a:r>
          </a:p>
          <a:p>
            <a:pPr algn="just">
              <a:lnSpc>
                <a:spcPct val="150000"/>
              </a:lnSpc>
            </a:pPr>
            <a:r>
              <a:rPr lang="en-IN" sz="2000" dirty="0">
                <a:latin typeface="Times New Roman" pitchFamily="18" charset="0"/>
                <a:cs typeface="Times New Roman" pitchFamily="18" charset="0"/>
              </a:rPr>
              <a:t>Go back – N ARQ</a:t>
            </a:r>
          </a:p>
          <a:p>
            <a:pPr algn="just">
              <a:lnSpc>
                <a:spcPct val="150000"/>
              </a:lnSpc>
            </a:pPr>
            <a:r>
              <a:rPr lang="en-IN" sz="2000" dirty="0">
                <a:latin typeface="Times New Roman" pitchFamily="18" charset="0"/>
                <a:cs typeface="Times New Roman" pitchFamily="18" charset="0"/>
              </a:rPr>
              <a:t>Selective Repeat ARQ</a:t>
            </a:r>
          </a:p>
          <a:p>
            <a:pPr algn="just">
              <a:lnSpc>
                <a:spcPct val="150000"/>
              </a:lnSpc>
            </a:pPr>
            <a:r>
              <a:rPr lang="en-IN" sz="2000" dirty="0">
                <a:latin typeface="Times New Roman" pitchFamily="18" charset="0"/>
                <a:cs typeface="Times New Roman" pitchFamily="18" charset="0"/>
              </a:rPr>
              <a:t>Sliding Window</a:t>
            </a:r>
          </a:p>
          <a:p>
            <a:pPr algn="just">
              <a:lnSpc>
                <a:spcPct val="150000"/>
              </a:lnSpc>
            </a:pPr>
            <a:r>
              <a:rPr lang="en-IN" sz="2000" dirty="0">
                <a:latin typeface="Times New Roman" pitchFamily="18" charset="0"/>
                <a:cs typeface="Times New Roman" pitchFamily="18" charset="0"/>
              </a:rPr>
              <a:t>Piggybacking </a:t>
            </a:r>
          </a:p>
          <a:p>
            <a:pPr marL="0" indent="0">
              <a:buNone/>
            </a:pPr>
            <a:endParaRPr lang="en-IN" sz="2000" dirty="0"/>
          </a:p>
        </p:txBody>
      </p:sp>
    </p:spTree>
    <p:extLst>
      <p:ext uri="{BB962C8B-B14F-4D97-AF65-F5344CB8AC3E}">
        <p14:creationId xmlns:p14="http://schemas.microsoft.com/office/powerpoint/2010/main" val="418973660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04800"/>
            <a:ext cx="8229600" cy="5821363"/>
          </a:xfrm>
        </p:spPr>
        <p:txBody>
          <a:bodyPr/>
          <a:lstStyle/>
          <a:p>
            <a:pPr marL="0" indent="0">
              <a:buNone/>
            </a:pPr>
            <a:r>
              <a:rPr lang="en-IN" sz="2400" b="1" dirty="0">
                <a:latin typeface="Times New Roman" pitchFamily="18" charset="0"/>
                <a:cs typeface="Times New Roman" pitchFamily="18" charset="0"/>
              </a:rPr>
              <a:t>Data Link Control</a:t>
            </a:r>
            <a:endParaRPr lang="en-US" sz="2000" dirty="0">
              <a:latin typeface="Times New Roman" pitchFamily="18" charset="0"/>
              <a:cs typeface="Times New Roman" pitchFamily="18" charset="0"/>
            </a:endParaRPr>
          </a:p>
          <a:p>
            <a:pPr algn="just">
              <a:lnSpc>
                <a:spcPct val="200000"/>
              </a:lnSpc>
            </a:pPr>
            <a:r>
              <a:rPr lang="en-US" sz="2000" dirty="0">
                <a:latin typeface="Times New Roman" pitchFamily="18" charset="0"/>
                <a:cs typeface="Times New Roman" pitchFamily="18" charset="0"/>
              </a:rPr>
              <a:t>Data Link Control and Media Access Control</a:t>
            </a:r>
          </a:p>
          <a:p>
            <a:pPr algn="just">
              <a:lnSpc>
                <a:spcPct val="200000"/>
              </a:lnSpc>
            </a:pPr>
            <a:r>
              <a:rPr lang="en-US" sz="2000" dirty="0">
                <a:latin typeface="Times New Roman" pitchFamily="18" charset="0"/>
                <a:cs typeface="Times New Roman" pitchFamily="18" charset="0"/>
              </a:rPr>
              <a:t>Data link control, deals with the design and procedures for communication between two adjacent nodes. </a:t>
            </a:r>
          </a:p>
          <a:p>
            <a:pPr algn="just">
              <a:lnSpc>
                <a:spcPct val="200000"/>
              </a:lnSpc>
            </a:pPr>
            <a:r>
              <a:rPr lang="en-US" sz="2000" dirty="0">
                <a:latin typeface="Times New Roman" pitchFamily="18" charset="0"/>
                <a:cs typeface="Times New Roman" pitchFamily="18" charset="0"/>
              </a:rPr>
              <a:t>Media access control, deals with how to share the link. </a:t>
            </a:r>
          </a:p>
          <a:p>
            <a:pPr algn="just">
              <a:lnSpc>
                <a:spcPct val="200000"/>
              </a:lnSpc>
            </a:pPr>
            <a:endParaRPr lang="en-US" sz="2000" dirty="0">
              <a:latin typeface="Times New Roman" pitchFamily="18" charset="0"/>
              <a:cs typeface="Times New Roman" pitchFamily="18" charset="0"/>
            </a:endParaRPr>
          </a:p>
          <a:p>
            <a:pPr algn="just"/>
            <a:endParaRPr lang="en-IN" sz="2000" dirty="0">
              <a:latin typeface="Times New Roman" pitchFamily="18" charset="0"/>
              <a:cs typeface="Times New Roman" pitchFamily="18" charset="0"/>
            </a:endParaRPr>
          </a:p>
        </p:txBody>
      </p:sp>
    </p:spTree>
    <p:extLst>
      <p:ext uri="{BB962C8B-B14F-4D97-AF65-F5344CB8AC3E}">
        <p14:creationId xmlns:p14="http://schemas.microsoft.com/office/powerpoint/2010/main" val="82988250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04800"/>
            <a:ext cx="8229600" cy="5821363"/>
          </a:xfrm>
        </p:spPr>
        <p:txBody>
          <a:bodyPr/>
          <a:lstStyle/>
          <a:p>
            <a:pPr marL="0" indent="0">
              <a:buNone/>
            </a:pPr>
            <a:r>
              <a:rPr lang="en-US" dirty="0">
                <a:latin typeface="Times New Roman" pitchFamily="18" charset="0"/>
                <a:cs typeface="Times New Roman" pitchFamily="18" charset="0"/>
              </a:rPr>
              <a:t>Data link control include </a:t>
            </a:r>
          </a:p>
          <a:p>
            <a:pPr algn="just">
              <a:lnSpc>
                <a:spcPct val="150000"/>
              </a:lnSpc>
            </a:pPr>
            <a:r>
              <a:rPr lang="en-US" sz="2000" dirty="0">
                <a:latin typeface="Times New Roman" pitchFamily="18" charset="0"/>
                <a:cs typeface="Times New Roman" pitchFamily="18" charset="0"/>
              </a:rPr>
              <a:t>Framing, </a:t>
            </a:r>
          </a:p>
          <a:p>
            <a:pPr algn="just">
              <a:lnSpc>
                <a:spcPct val="150000"/>
              </a:lnSpc>
            </a:pPr>
            <a:r>
              <a:rPr lang="en-US" sz="2000" dirty="0">
                <a:latin typeface="Times New Roman" pitchFamily="18" charset="0"/>
                <a:cs typeface="Times New Roman" pitchFamily="18" charset="0"/>
              </a:rPr>
              <a:t>Flow and error control</a:t>
            </a:r>
          </a:p>
          <a:p>
            <a:pPr algn="just">
              <a:lnSpc>
                <a:spcPct val="150000"/>
              </a:lnSpc>
            </a:pPr>
            <a:r>
              <a:rPr lang="en-US" sz="2000" dirty="0">
                <a:latin typeface="Times New Roman" pitchFamily="18" charset="0"/>
                <a:cs typeface="Times New Roman" pitchFamily="18" charset="0"/>
              </a:rPr>
              <a:t> software implemented protocols that provide smooth and reliable transmission of frames between nodes.</a:t>
            </a:r>
          </a:p>
          <a:p>
            <a:pPr marL="0" indent="0">
              <a:buNone/>
            </a:pPr>
            <a:endParaRPr lang="en-IN" dirty="0"/>
          </a:p>
        </p:txBody>
      </p:sp>
    </p:spTree>
    <p:extLst>
      <p:ext uri="{BB962C8B-B14F-4D97-AF65-F5344CB8AC3E}">
        <p14:creationId xmlns:p14="http://schemas.microsoft.com/office/powerpoint/2010/main" val="129870842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28600"/>
            <a:ext cx="8229600" cy="5897563"/>
          </a:xfrm>
        </p:spPr>
        <p:txBody>
          <a:bodyPr>
            <a:normAutofit/>
          </a:bodyPr>
          <a:lstStyle/>
          <a:p>
            <a:pPr marL="0" indent="0" algn="just">
              <a:lnSpc>
                <a:spcPct val="150000"/>
              </a:lnSpc>
              <a:buNone/>
            </a:pPr>
            <a:r>
              <a:rPr lang="en-US" sz="2000" b="1" dirty="0">
                <a:latin typeface="Times New Roman" pitchFamily="18" charset="0"/>
                <a:cs typeface="Times New Roman" pitchFamily="18" charset="0"/>
              </a:rPr>
              <a:t>To implement data link control, we need protocols. </a:t>
            </a:r>
          </a:p>
          <a:p>
            <a:pPr algn="just"/>
            <a:r>
              <a:rPr lang="en-US" sz="2000" dirty="0">
                <a:latin typeface="Times New Roman" pitchFamily="18" charset="0"/>
                <a:cs typeface="Times New Roman" pitchFamily="18" charset="0"/>
              </a:rPr>
              <a:t>Each protocol is a set of rules that need to be implemented in software and run by the two nodes involved in data exchange at the data link layer. </a:t>
            </a:r>
          </a:p>
          <a:p>
            <a:pPr marL="0" indent="0" algn="just">
              <a:buNone/>
            </a:pPr>
            <a:endParaRPr lang="en-US" sz="2000" dirty="0">
              <a:latin typeface="Times New Roman" pitchFamily="18" charset="0"/>
              <a:cs typeface="Times New Roman" pitchFamily="18" charset="0"/>
            </a:endParaRPr>
          </a:p>
          <a:p>
            <a:pPr algn="just">
              <a:lnSpc>
                <a:spcPct val="150000"/>
              </a:lnSpc>
            </a:pPr>
            <a:r>
              <a:rPr lang="en-US" sz="2000" dirty="0">
                <a:latin typeface="Times New Roman" pitchFamily="18" charset="0"/>
                <a:cs typeface="Times New Roman" pitchFamily="18" charset="0"/>
              </a:rPr>
              <a:t>There are five protocols here </a:t>
            </a:r>
          </a:p>
          <a:p>
            <a:pPr algn="just">
              <a:lnSpc>
                <a:spcPct val="150000"/>
              </a:lnSpc>
            </a:pPr>
            <a:r>
              <a:rPr lang="en-US" sz="2000" dirty="0">
                <a:latin typeface="Times New Roman" pitchFamily="18" charset="0"/>
                <a:cs typeface="Times New Roman" pitchFamily="18" charset="0"/>
              </a:rPr>
              <a:t>Two for noiseless (ideal) channels and Three for noisy (real) channels. </a:t>
            </a:r>
          </a:p>
          <a:p>
            <a:pPr algn="just"/>
            <a:r>
              <a:rPr lang="en-US" sz="2000" dirty="0">
                <a:latin typeface="Times New Roman" pitchFamily="18" charset="0"/>
                <a:cs typeface="Times New Roman" pitchFamily="18" charset="0"/>
              </a:rPr>
              <a:t>Those in the first category are not actually implemented, but provide a foundation for understanding the protocols in the second category.</a:t>
            </a:r>
            <a:endParaRPr lang="en-IN" sz="2000" dirty="0">
              <a:latin typeface="Times New Roman" pitchFamily="18" charset="0"/>
              <a:cs typeface="Times New Roman" pitchFamily="18" charset="0"/>
            </a:endParaRPr>
          </a:p>
        </p:txBody>
      </p:sp>
    </p:spTree>
    <p:extLst>
      <p:ext uri="{BB962C8B-B14F-4D97-AF65-F5344CB8AC3E}">
        <p14:creationId xmlns:p14="http://schemas.microsoft.com/office/powerpoint/2010/main" val="58788988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28600"/>
            <a:ext cx="8229600" cy="6477000"/>
          </a:xfrm>
        </p:spPr>
        <p:txBody>
          <a:bodyPr>
            <a:normAutofit/>
          </a:bodyPr>
          <a:lstStyle/>
          <a:p>
            <a:pPr marL="0" indent="0" algn="just">
              <a:buNone/>
            </a:pPr>
            <a:r>
              <a:rPr lang="en-US" sz="2000" b="1" dirty="0">
                <a:latin typeface="Times New Roman" pitchFamily="18" charset="0"/>
                <a:cs typeface="Times New Roman" pitchFamily="18" charset="0"/>
              </a:rPr>
              <a:t>FRAMING</a:t>
            </a:r>
            <a:r>
              <a:rPr lang="en-US" sz="2000" dirty="0">
                <a:latin typeface="Times New Roman" pitchFamily="18" charset="0"/>
                <a:cs typeface="Times New Roman" pitchFamily="18" charset="0"/>
              </a:rPr>
              <a:t> </a:t>
            </a:r>
          </a:p>
          <a:p>
            <a:pPr marL="0" indent="0" algn="just">
              <a:buNone/>
            </a:pPr>
            <a:r>
              <a:rPr lang="en-US" sz="2000" dirty="0">
                <a:latin typeface="Times New Roman" pitchFamily="18" charset="0"/>
                <a:cs typeface="Times New Roman" pitchFamily="18" charset="0"/>
              </a:rPr>
              <a:t>The data link layer pack bits into frames, so that each frame is distinguishable from another. </a:t>
            </a:r>
          </a:p>
          <a:p>
            <a:pPr marL="0" indent="0" algn="just">
              <a:buNone/>
            </a:pPr>
            <a:endParaRPr lang="en-US" sz="2000" dirty="0">
              <a:latin typeface="Times New Roman" pitchFamily="18" charset="0"/>
              <a:cs typeface="Times New Roman" pitchFamily="18" charset="0"/>
            </a:endParaRPr>
          </a:p>
          <a:p>
            <a:pPr marL="0" indent="0" algn="just">
              <a:buNone/>
            </a:pPr>
            <a:r>
              <a:rPr lang="en-US" sz="2000" dirty="0">
                <a:latin typeface="Times New Roman" pitchFamily="18" charset="0"/>
                <a:cs typeface="Times New Roman" pitchFamily="18" charset="0"/>
              </a:rPr>
              <a:t>The destination address defines where the packet is to go; the sender address helps the recipient acknowledge the receipt. </a:t>
            </a:r>
          </a:p>
          <a:p>
            <a:pPr marL="0" indent="0" algn="just">
              <a:buNone/>
            </a:pPr>
            <a:endParaRPr lang="en-US" sz="2000" dirty="0">
              <a:latin typeface="Times New Roman" pitchFamily="18" charset="0"/>
              <a:cs typeface="Times New Roman" pitchFamily="18" charset="0"/>
            </a:endParaRPr>
          </a:p>
          <a:p>
            <a:pPr marL="0" indent="0" algn="just">
              <a:buNone/>
            </a:pPr>
            <a:r>
              <a:rPr lang="en-US" sz="2000" dirty="0">
                <a:latin typeface="Times New Roman" pitchFamily="18" charset="0"/>
                <a:cs typeface="Times New Roman" pitchFamily="18" charset="0"/>
              </a:rPr>
              <a:t>The whole message could be packed in one frame, that is not normally done. One reason is that a frame can be very large, making flow and error control very inefficient. </a:t>
            </a:r>
          </a:p>
          <a:p>
            <a:pPr marL="0" indent="0" algn="just">
              <a:buNone/>
            </a:pPr>
            <a:endParaRPr lang="en-US" sz="2000" dirty="0">
              <a:latin typeface="Times New Roman" pitchFamily="18" charset="0"/>
              <a:cs typeface="Times New Roman" pitchFamily="18" charset="0"/>
            </a:endParaRPr>
          </a:p>
          <a:p>
            <a:pPr marL="0" indent="0" algn="just">
              <a:buNone/>
            </a:pPr>
            <a:r>
              <a:rPr lang="en-US" sz="2000" dirty="0">
                <a:latin typeface="Times New Roman" pitchFamily="18" charset="0"/>
                <a:cs typeface="Times New Roman" pitchFamily="18" charset="0"/>
              </a:rPr>
              <a:t>When a message is carried in one very large frame, even a single-bit error would require the retransmission of the whole message. </a:t>
            </a:r>
          </a:p>
          <a:p>
            <a:pPr marL="0" indent="0" algn="just">
              <a:buNone/>
            </a:pPr>
            <a:endParaRPr lang="en-US" sz="2000" dirty="0">
              <a:latin typeface="Times New Roman" pitchFamily="18" charset="0"/>
              <a:cs typeface="Times New Roman" pitchFamily="18" charset="0"/>
            </a:endParaRPr>
          </a:p>
          <a:p>
            <a:pPr marL="0" indent="0" algn="just">
              <a:buNone/>
            </a:pPr>
            <a:r>
              <a:rPr lang="en-US" sz="2000" dirty="0">
                <a:latin typeface="Times New Roman" pitchFamily="18" charset="0"/>
                <a:cs typeface="Times New Roman" pitchFamily="18" charset="0"/>
              </a:rPr>
              <a:t>When a message is divided into smaller frames, a single-bit error affects only that small frame.</a:t>
            </a:r>
          </a:p>
          <a:p>
            <a:pPr marL="0" indent="0" algn="just">
              <a:buNone/>
            </a:pPr>
            <a:endParaRPr lang="en-US" sz="2000" dirty="0">
              <a:latin typeface="Times New Roman" pitchFamily="18" charset="0"/>
              <a:cs typeface="Times New Roman" pitchFamily="18" charset="0"/>
            </a:endParaRPr>
          </a:p>
          <a:p>
            <a:pPr marL="0" indent="0" algn="just">
              <a:buNone/>
            </a:pPr>
            <a:r>
              <a:rPr lang="en-US" sz="2000" dirty="0">
                <a:latin typeface="Times New Roman" pitchFamily="18" charset="0"/>
                <a:cs typeface="Times New Roman" pitchFamily="18" charset="0"/>
              </a:rPr>
              <a:t>Frames can be of fixed or variable size.</a:t>
            </a:r>
          </a:p>
          <a:p>
            <a:pPr marL="0" indent="0" algn="just">
              <a:buNone/>
            </a:pPr>
            <a:endParaRPr lang="en-US" sz="2000" dirty="0">
              <a:latin typeface="Times New Roman" pitchFamily="18" charset="0"/>
              <a:cs typeface="Times New Roman" pitchFamily="18" charset="0"/>
            </a:endParaRPr>
          </a:p>
          <a:p>
            <a:pPr marL="0" indent="0" algn="just">
              <a:buNone/>
            </a:pPr>
            <a:endParaRPr lang="en-IN" sz="2000" dirty="0">
              <a:latin typeface="Times New Roman" pitchFamily="18" charset="0"/>
              <a:cs typeface="Times New Roman" pitchFamily="18" charset="0"/>
            </a:endParaRPr>
          </a:p>
          <a:p>
            <a:pPr marL="0" indent="0" algn="just">
              <a:buNone/>
            </a:pPr>
            <a:endParaRPr lang="en-US" sz="2000" dirty="0">
              <a:latin typeface="Times New Roman" pitchFamily="18" charset="0"/>
              <a:cs typeface="Times New Roman" pitchFamily="18" charset="0"/>
            </a:endParaRPr>
          </a:p>
        </p:txBody>
      </p:sp>
    </p:spTree>
    <p:extLst>
      <p:ext uri="{BB962C8B-B14F-4D97-AF65-F5344CB8AC3E}">
        <p14:creationId xmlns:p14="http://schemas.microsoft.com/office/powerpoint/2010/main" val="409150247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28600"/>
            <a:ext cx="8229600" cy="5897563"/>
          </a:xfrm>
        </p:spPr>
        <p:txBody>
          <a:bodyPr>
            <a:normAutofit/>
          </a:bodyPr>
          <a:lstStyle/>
          <a:p>
            <a:pPr marL="0" indent="0" algn="just">
              <a:buNone/>
            </a:pPr>
            <a:r>
              <a:rPr lang="en-US" sz="2000" b="1" dirty="0">
                <a:latin typeface="Times New Roman" pitchFamily="18" charset="0"/>
                <a:cs typeface="Times New Roman" pitchFamily="18" charset="0"/>
              </a:rPr>
              <a:t>Fixed size framing </a:t>
            </a:r>
          </a:p>
          <a:p>
            <a:pPr marL="0" indent="0" algn="just">
              <a:buNone/>
            </a:pPr>
            <a:r>
              <a:rPr lang="en-US" sz="2000" dirty="0">
                <a:latin typeface="Times New Roman" pitchFamily="18" charset="0"/>
                <a:cs typeface="Times New Roman" pitchFamily="18" charset="0"/>
              </a:rPr>
              <a:t>In fixed-size framing, there is no need for defining the boundaries of the frames; the size itself can be used as a delimiter. </a:t>
            </a:r>
          </a:p>
          <a:p>
            <a:pPr marL="0" indent="0" algn="just">
              <a:buNone/>
            </a:pPr>
            <a:endParaRPr lang="en-US" sz="2000" dirty="0">
              <a:latin typeface="Times New Roman" pitchFamily="18" charset="0"/>
              <a:cs typeface="Times New Roman" pitchFamily="18" charset="0"/>
            </a:endParaRPr>
          </a:p>
          <a:p>
            <a:pPr marL="0" indent="0" algn="just">
              <a:buNone/>
            </a:pPr>
            <a:r>
              <a:rPr lang="en-US" sz="2000" b="1" dirty="0">
                <a:latin typeface="Times New Roman" pitchFamily="18" charset="0"/>
                <a:cs typeface="Times New Roman" pitchFamily="18" charset="0"/>
              </a:rPr>
              <a:t>Variable-Size Framing </a:t>
            </a:r>
          </a:p>
          <a:p>
            <a:pPr marL="0" indent="0" algn="just">
              <a:buNone/>
            </a:pPr>
            <a:r>
              <a:rPr lang="en-US" sz="2000" dirty="0">
                <a:latin typeface="Times New Roman" pitchFamily="18" charset="0"/>
                <a:cs typeface="Times New Roman" pitchFamily="18" charset="0"/>
              </a:rPr>
              <a:t>In variable-size framing, we need a way to define the end of the frame and the beginning of the next. </a:t>
            </a:r>
          </a:p>
          <a:p>
            <a:pPr marL="0" indent="0" algn="just">
              <a:buNone/>
            </a:pPr>
            <a:endParaRPr lang="en-US" sz="2000" dirty="0">
              <a:latin typeface="Times New Roman" pitchFamily="18" charset="0"/>
              <a:cs typeface="Times New Roman" pitchFamily="18" charset="0"/>
            </a:endParaRPr>
          </a:p>
          <a:p>
            <a:pPr marL="0" indent="0" algn="just">
              <a:buNone/>
            </a:pPr>
            <a:r>
              <a:rPr lang="en-US" sz="2000" dirty="0">
                <a:latin typeface="Times New Roman" pitchFamily="18" charset="0"/>
                <a:cs typeface="Times New Roman" pitchFamily="18" charset="0"/>
              </a:rPr>
              <a:t>Two approaches were used for this purpose: </a:t>
            </a:r>
          </a:p>
          <a:p>
            <a:pPr algn="just">
              <a:lnSpc>
                <a:spcPct val="150000"/>
              </a:lnSpc>
            </a:pPr>
            <a:r>
              <a:rPr lang="en-US" sz="2000" dirty="0">
                <a:latin typeface="Times New Roman" pitchFamily="18" charset="0"/>
                <a:cs typeface="Times New Roman" pitchFamily="18" charset="0"/>
              </a:rPr>
              <a:t>character-oriented approach </a:t>
            </a:r>
          </a:p>
          <a:p>
            <a:pPr algn="just">
              <a:lnSpc>
                <a:spcPct val="150000"/>
              </a:lnSpc>
            </a:pPr>
            <a:r>
              <a:rPr lang="en-US" sz="2000" dirty="0">
                <a:latin typeface="Times New Roman" pitchFamily="18" charset="0"/>
                <a:cs typeface="Times New Roman" pitchFamily="18" charset="0"/>
              </a:rPr>
              <a:t>bit-oriented approach</a:t>
            </a:r>
          </a:p>
          <a:p>
            <a:pPr marL="0" indent="0" algn="just">
              <a:buNone/>
            </a:pPr>
            <a:endParaRPr lang="en-US" sz="2000" dirty="0">
              <a:latin typeface="Times New Roman" pitchFamily="18" charset="0"/>
              <a:cs typeface="Times New Roman" pitchFamily="18" charset="0"/>
            </a:endParaRPr>
          </a:p>
          <a:p>
            <a:pPr marL="0" indent="0" algn="just">
              <a:buNone/>
            </a:pPr>
            <a:endParaRPr lang="en-IN" sz="2000" dirty="0">
              <a:latin typeface="Times New Roman" pitchFamily="18" charset="0"/>
              <a:cs typeface="Times New Roman" pitchFamily="18" charset="0"/>
            </a:endParaRPr>
          </a:p>
        </p:txBody>
      </p:sp>
    </p:spTree>
    <p:extLst>
      <p:ext uri="{BB962C8B-B14F-4D97-AF65-F5344CB8AC3E}">
        <p14:creationId xmlns:p14="http://schemas.microsoft.com/office/powerpoint/2010/main" val="141006622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52400"/>
            <a:ext cx="8229600" cy="5973763"/>
          </a:xfrm>
        </p:spPr>
        <p:txBody>
          <a:bodyPr>
            <a:normAutofit/>
          </a:bodyPr>
          <a:lstStyle/>
          <a:p>
            <a:pPr marL="0" indent="0">
              <a:buNone/>
            </a:pPr>
            <a:r>
              <a:rPr lang="en-IN" sz="2000" b="1" i="1" dirty="0">
                <a:latin typeface="Times New Roman" pitchFamily="18" charset="0"/>
                <a:cs typeface="Times New Roman" pitchFamily="18" charset="0"/>
              </a:rPr>
              <a:t>Character-Oriented </a:t>
            </a:r>
            <a:endParaRPr lang="en-IN" sz="2000" b="1" dirty="0">
              <a:latin typeface="Times New Roman" pitchFamily="18" charset="0"/>
              <a:cs typeface="Times New Roman" pitchFamily="18" charset="0"/>
            </a:endParaRPr>
          </a:p>
          <a:p>
            <a:pPr>
              <a:lnSpc>
                <a:spcPct val="150000"/>
              </a:lnSpc>
            </a:pPr>
            <a:r>
              <a:rPr lang="en-IN" sz="2000" dirty="0">
                <a:latin typeface="Times New Roman" pitchFamily="18" charset="0"/>
                <a:cs typeface="Times New Roman" pitchFamily="18" charset="0"/>
              </a:rPr>
              <a:t>In a character-oriented approach, data to be carried are 8-bit characters from a coding system such as ASCII . </a:t>
            </a:r>
          </a:p>
          <a:p>
            <a:pPr>
              <a:lnSpc>
                <a:spcPct val="150000"/>
              </a:lnSpc>
            </a:pPr>
            <a:r>
              <a:rPr lang="en-IN" sz="2000" dirty="0">
                <a:latin typeface="Times New Roman" pitchFamily="18" charset="0"/>
                <a:cs typeface="Times New Roman" pitchFamily="18" charset="0"/>
              </a:rPr>
              <a:t>Character-oriented framing was popular when only text was exchanged by the data link layers. </a:t>
            </a:r>
          </a:p>
          <a:p>
            <a:pPr>
              <a:lnSpc>
                <a:spcPct val="150000"/>
              </a:lnSpc>
            </a:pPr>
            <a:r>
              <a:rPr lang="en-IN" sz="2000" dirty="0">
                <a:latin typeface="Times New Roman" pitchFamily="18" charset="0"/>
                <a:cs typeface="Times New Roman" pitchFamily="18" charset="0"/>
              </a:rPr>
              <a:t>The header carries the source and destination addresses and other control information, and the trailer, which carries error detection or error correction redundant bits, are also multiples of 8 bits. </a:t>
            </a:r>
          </a:p>
          <a:p>
            <a:pPr>
              <a:lnSpc>
                <a:spcPct val="150000"/>
              </a:lnSpc>
            </a:pPr>
            <a:r>
              <a:rPr lang="en-IN" sz="2000" dirty="0">
                <a:latin typeface="Times New Roman" pitchFamily="18" charset="0"/>
                <a:cs typeface="Times New Roman" pitchFamily="18" charset="0"/>
              </a:rPr>
              <a:t>To separate one frame from the next, an 8-bit (I-byte) flag is added at the beginning and the end of a frame. The flag, composed of protocol-dependent special characters, signals the start or end of a frame. </a:t>
            </a:r>
          </a:p>
          <a:p>
            <a:pPr marL="0" indent="0">
              <a:buNone/>
            </a:pPr>
            <a:endParaRPr lang="en-IN" sz="2000" dirty="0">
              <a:latin typeface="Times New Roman" pitchFamily="18" charset="0"/>
              <a:cs typeface="Times New Roman" pitchFamily="18" charset="0"/>
            </a:endParaRPr>
          </a:p>
          <a:p>
            <a:pPr lvl="1"/>
            <a:endParaRPr lang="en-IN" sz="2000" dirty="0">
              <a:latin typeface="Times New Roman" pitchFamily="18" charset="0"/>
              <a:cs typeface="Times New Roman" pitchFamily="18" charset="0"/>
            </a:endParaRPr>
          </a:p>
          <a:p>
            <a:pPr marL="0" indent="0">
              <a:buNone/>
            </a:pPr>
            <a:endParaRPr lang="en-IN" sz="2000" dirty="0">
              <a:latin typeface="Times New Roman" pitchFamily="18" charset="0"/>
              <a:cs typeface="Times New Roman" pitchFamily="18" charset="0"/>
            </a:endParaRPr>
          </a:p>
        </p:txBody>
      </p:sp>
    </p:spTree>
    <p:extLst>
      <p:ext uri="{BB962C8B-B14F-4D97-AF65-F5344CB8AC3E}">
        <p14:creationId xmlns:p14="http://schemas.microsoft.com/office/powerpoint/2010/main" val="121131573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04800"/>
            <a:ext cx="8229600" cy="5821363"/>
          </a:xfrm>
        </p:spPr>
        <p:txBody>
          <a:bodyPr>
            <a:normAutofit/>
          </a:bodyPr>
          <a:lstStyle/>
          <a:p>
            <a:pPr marL="0" indent="0" algn="just">
              <a:buNone/>
            </a:pPr>
            <a:endParaRPr lang="en-IN" sz="2000" dirty="0">
              <a:latin typeface="Times New Roman" pitchFamily="18" charset="0"/>
              <a:cs typeface="Times New Roman" pitchFamily="18" charset="0"/>
            </a:endParaRPr>
          </a:p>
          <a:p>
            <a:pPr algn="just"/>
            <a:r>
              <a:rPr lang="en-IN" sz="2000" dirty="0">
                <a:latin typeface="Times New Roman" pitchFamily="18" charset="0"/>
                <a:cs typeface="Times New Roman" pitchFamily="18" charset="0"/>
              </a:rPr>
              <a:t>If this happens, the receiver, when it encounters this pattern in the middle of the data, thinks it has reached the end of the frame. </a:t>
            </a:r>
          </a:p>
          <a:p>
            <a:pPr marL="0" indent="0" algn="just">
              <a:buNone/>
            </a:pPr>
            <a:endParaRPr lang="en-IN" sz="2000" dirty="0">
              <a:latin typeface="Times New Roman" pitchFamily="18" charset="0"/>
              <a:cs typeface="Times New Roman" pitchFamily="18" charset="0"/>
            </a:endParaRPr>
          </a:p>
          <a:p>
            <a:pPr algn="just"/>
            <a:r>
              <a:rPr lang="en-IN" sz="2000" dirty="0">
                <a:latin typeface="Times New Roman" pitchFamily="18" charset="0"/>
                <a:cs typeface="Times New Roman" pitchFamily="18" charset="0"/>
              </a:rPr>
              <a:t> To fix this problem, a </a:t>
            </a:r>
            <a:r>
              <a:rPr lang="en-IN" sz="2000" b="1" dirty="0">
                <a:latin typeface="Times New Roman" pitchFamily="18" charset="0"/>
                <a:cs typeface="Times New Roman" pitchFamily="18" charset="0"/>
              </a:rPr>
              <a:t>byte-stuffing strategy </a:t>
            </a:r>
            <a:r>
              <a:rPr lang="en-IN" sz="2000" dirty="0">
                <a:latin typeface="Times New Roman" pitchFamily="18" charset="0"/>
                <a:cs typeface="Times New Roman" pitchFamily="18" charset="0"/>
              </a:rPr>
              <a:t>was added to character-oriented framing. a special byte is added to the data section of the frame when there is a character with the same pattern as the flag. The data section is stuffed with an extra byte. </a:t>
            </a:r>
          </a:p>
          <a:p>
            <a:pPr marL="0" indent="0" algn="just">
              <a:buNone/>
            </a:pPr>
            <a:endParaRPr lang="en-IN" sz="2000" dirty="0">
              <a:latin typeface="Times New Roman" pitchFamily="18" charset="0"/>
              <a:cs typeface="Times New Roman" pitchFamily="18" charset="0"/>
            </a:endParaRPr>
          </a:p>
          <a:p>
            <a:pPr algn="just"/>
            <a:r>
              <a:rPr lang="en-IN" sz="2000" dirty="0">
                <a:latin typeface="Times New Roman" pitchFamily="18" charset="0"/>
                <a:cs typeface="Times New Roman" pitchFamily="18" charset="0"/>
              </a:rPr>
              <a:t>This byte is usually called the escape character </a:t>
            </a:r>
            <a:r>
              <a:rPr lang="en-IN" sz="2000" b="1" dirty="0">
                <a:latin typeface="Times New Roman" pitchFamily="18" charset="0"/>
                <a:cs typeface="Times New Roman" pitchFamily="18" charset="0"/>
              </a:rPr>
              <a:t>(ESC), </a:t>
            </a:r>
            <a:r>
              <a:rPr lang="en-IN" sz="2000" dirty="0">
                <a:latin typeface="Times New Roman" pitchFamily="18" charset="0"/>
                <a:cs typeface="Times New Roman" pitchFamily="18" charset="0"/>
              </a:rPr>
              <a:t>which has a predefined bit pattern. </a:t>
            </a:r>
          </a:p>
          <a:p>
            <a:pPr marL="0" indent="0" algn="just">
              <a:buNone/>
            </a:pPr>
            <a:endParaRPr lang="en-IN" sz="2000" dirty="0">
              <a:latin typeface="Times New Roman" pitchFamily="18" charset="0"/>
              <a:cs typeface="Times New Roman" pitchFamily="18" charset="0"/>
            </a:endParaRPr>
          </a:p>
          <a:p>
            <a:pPr algn="just"/>
            <a:r>
              <a:rPr lang="en-IN" sz="2000" dirty="0">
                <a:latin typeface="Times New Roman" pitchFamily="18" charset="0"/>
                <a:cs typeface="Times New Roman" pitchFamily="18" charset="0"/>
              </a:rPr>
              <a:t>What happens if the text contains one or more escape characters followed by a flag? </a:t>
            </a:r>
          </a:p>
          <a:p>
            <a:pPr algn="just"/>
            <a:endParaRPr lang="en-US" sz="2000" dirty="0">
              <a:latin typeface="Times New Roman" pitchFamily="18" charset="0"/>
              <a:cs typeface="Times New Roman" pitchFamily="18" charset="0"/>
            </a:endParaRPr>
          </a:p>
          <a:p>
            <a:pPr algn="just"/>
            <a:endParaRPr lang="en-IN" sz="2000" dirty="0">
              <a:latin typeface="Times New Roman" pitchFamily="18" charset="0"/>
              <a:cs typeface="Times New Roman" pitchFamily="18" charset="0"/>
            </a:endParaRPr>
          </a:p>
          <a:p>
            <a:pPr marL="0" indent="0">
              <a:buNone/>
            </a:pPr>
            <a:endParaRPr lang="en-IN" sz="2000" dirty="0">
              <a:latin typeface="Times New Roman" pitchFamily="18" charset="0"/>
              <a:cs typeface="Times New Roman" pitchFamily="18" charset="0"/>
            </a:endParaRPr>
          </a:p>
        </p:txBody>
      </p:sp>
    </p:spTree>
    <p:extLst>
      <p:ext uri="{BB962C8B-B14F-4D97-AF65-F5344CB8AC3E}">
        <p14:creationId xmlns:p14="http://schemas.microsoft.com/office/powerpoint/2010/main" val="18698566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41C8D5E-DE13-919B-289F-DCC3C27D01C5}"/>
              </a:ext>
            </a:extLst>
          </p:cNvPr>
          <p:cNvSpPr>
            <a:spLocks noGrp="1"/>
          </p:cNvSpPr>
          <p:nvPr>
            <p:ph idx="1"/>
          </p:nvPr>
        </p:nvSpPr>
        <p:spPr>
          <a:xfrm>
            <a:off x="457200" y="228600"/>
            <a:ext cx="8229600" cy="5897563"/>
          </a:xfrm>
        </p:spPr>
        <p:txBody>
          <a:bodyPr>
            <a:normAutofit/>
          </a:bodyPr>
          <a:lstStyle/>
          <a:p>
            <a:pPr marL="0" indent="0" algn="just" rtl="0" fontAlgn="base">
              <a:buNone/>
            </a:pPr>
            <a:r>
              <a:rPr lang="en-US" sz="2000" b="1">
                <a:solidFill>
                  <a:srgbClr val="273239"/>
                </a:solidFill>
                <a:latin typeface="Times New Roman" panose="02020603050405020304" pitchFamily="18" charset="0"/>
                <a:cs typeface="Times New Roman" panose="02020603050405020304" pitchFamily="18" charset="0"/>
              </a:rPr>
              <a:t>Frame Synchronization</a:t>
            </a:r>
          </a:p>
          <a:p>
            <a:pPr marL="0" indent="0" algn="just" rtl="0" fontAlgn="base">
              <a:buNone/>
            </a:pPr>
            <a:br>
              <a:rPr lang="en-US" sz="2000" b="0" i="0" dirty="0">
                <a:solidFill>
                  <a:srgbClr val="273239"/>
                </a:solidFill>
                <a:effectLst/>
                <a:latin typeface="Times New Roman" panose="02020603050405020304" pitchFamily="18" charset="0"/>
                <a:cs typeface="Times New Roman" panose="02020603050405020304" pitchFamily="18" charset="0"/>
              </a:rPr>
            </a:br>
            <a:r>
              <a:rPr lang="en-US" sz="2000" b="0" i="0" dirty="0">
                <a:solidFill>
                  <a:srgbClr val="273239"/>
                </a:solidFill>
                <a:effectLst/>
                <a:latin typeface="Times New Roman" panose="02020603050405020304" pitchFamily="18" charset="0"/>
                <a:cs typeface="Times New Roman" panose="02020603050405020304" pitchFamily="18" charset="0"/>
              </a:rPr>
              <a:t>The source machine sends data in the form of blocks called frames to the destination machine. The starting and ending of each frame should be identified so that the frame can be recognized by the destination machine.  </a:t>
            </a:r>
          </a:p>
          <a:p>
            <a:pPr marL="0" indent="0" algn="l" rtl="0" fontAlgn="base">
              <a:buNone/>
            </a:pPr>
            <a:endParaRPr lang="en-US" sz="2000" b="0" i="0" dirty="0">
              <a:solidFill>
                <a:srgbClr val="273239"/>
              </a:solidFill>
              <a:effectLst/>
              <a:latin typeface="Times New Roman" panose="02020603050405020304" pitchFamily="18" charset="0"/>
              <a:cs typeface="Times New Roman" panose="02020603050405020304" pitchFamily="18" charset="0"/>
            </a:endParaRPr>
          </a:p>
          <a:p>
            <a:pPr marL="0" indent="0" algn="l" rtl="0" fontAlgn="base">
              <a:buNone/>
            </a:pPr>
            <a:r>
              <a:rPr lang="en-US" sz="2000" b="1" i="0" dirty="0">
                <a:solidFill>
                  <a:srgbClr val="273239"/>
                </a:solidFill>
                <a:effectLst/>
                <a:latin typeface="Times New Roman" panose="02020603050405020304" pitchFamily="18" charset="0"/>
                <a:cs typeface="Times New Roman" panose="02020603050405020304" pitchFamily="18" charset="0"/>
              </a:rPr>
              <a:t>Flow control </a:t>
            </a:r>
            <a:br>
              <a:rPr lang="en-US" sz="2000" b="0" i="0" dirty="0">
                <a:solidFill>
                  <a:srgbClr val="273239"/>
                </a:solidFill>
                <a:effectLst/>
                <a:latin typeface="Times New Roman" panose="02020603050405020304" pitchFamily="18" charset="0"/>
                <a:cs typeface="Times New Roman" panose="02020603050405020304" pitchFamily="18" charset="0"/>
              </a:rPr>
            </a:br>
            <a:r>
              <a:rPr lang="en-US" sz="2000" b="0" i="0" dirty="0">
                <a:solidFill>
                  <a:srgbClr val="273239"/>
                </a:solidFill>
                <a:effectLst/>
                <a:latin typeface="Times New Roman" panose="02020603050405020304" pitchFamily="18" charset="0"/>
                <a:cs typeface="Times New Roman" panose="02020603050405020304" pitchFamily="18" charset="0"/>
              </a:rPr>
              <a:t>Flow control is done to prevent the flow of data frame at the receiver end. The source machine must not send data frames at a rate faster than the capacity of destination machine to accept them. </a:t>
            </a:r>
          </a:p>
          <a:p>
            <a:pPr marL="0" indent="0" algn="l" rtl="0" fontAlgn="base">
              <a:buNone/>
            </a:pPr>
            <a:endParaRPr lang="en-US" sz="2000" b="0" i="0" dirty="0">
              <a:solidFill>
                <a:srgbClr val="273239"/>
              </a:solidFill>
              <a:effectLst/>
              <a:latin typeface="Times New Roman" panose="02020603050405020304" pitchFamily="18" charset="0"/>
              <a:cs typeface="Times New Roman" panose="02020603050405020304" pitchFamily="18" charset="0"/>
            </a:endParaRPr>
          </a:p>
          <a:p>
            <a:pPr marL="0" indent="0" algn="l" rtl="0" fontAlgn="base">
              <a:buNone/>
            </a:pPr>
            <a:r>
              <a:rPr lang="en-US" sz="2000" b="1" i="0" dirty="0">
                <a:solidFill>
                  <a:srgbClr val="273239"/>
                </a:solidFill>
                <a:effectLst/>
                <a:latin typeface="Times New Roman" panose="02020603050405020304" pitchFamily="18" charset="0"/>
                <a:cs typeface="Times New Roman" panose="02020603050405020304" pitchFamily="18" charset="0"/>
              </a:rPr>
              <a:t>Error control </a:t>
            </a:r>
            <a:br>
              <a:rPr lang="en-US" sz="2000" b="0" i="0" dirty="0">
                <a:solidFill>
                  <a:srgbClr val="273239"/>
                </a:solidFill>
                <a:effectLst/>
                <a:latin typeface="Times New Roman" panose="02020603050405020304" pitchFamily="18" charset="0"/>
                <a:cs typeface="Times New Roman" panose="02020603050405020304" pitchFamily="18" charset="0"/>
              </a:rPr>
            </a:br>
            <a:r>
              <a:rPr lang="en-US" sz="2000" b="0" i="0" dirty="0">
                <a:solidFill>
                  <a:srgbClr val="273239"/>
                </a:solidFill>
                <a:effectLst/>
                <a:latin typeface="Times New Roman" panose="02020603050405020304" pitchFamily="18" charset="0"/>
                <a:cs typeface="Times New Roman" panose="02020603050405020304" pitchFamily="18" charset="0"/>
              </a:rPr>
              <a:t>Error control is done to prevent duplication of frames. The errors introduced during transmission from source to destination machines must be detected and corrected at the destination machine. </a:t>
            </a:r>
            <a:br>
              <a:rPr lang="en-US" sz="2000" b="0" i="0" dirty="0">
                <a:solidFill>
                  <a:srgbClr val="273239"/>
                </a:solidFill>
                <a:effectLst/>
                <a:latin typeface="Times New Roman" panose="02020603050405020304" pitchFamily="18" charset="0"/>
                <a:cs typeface="Times New Roman" panose="02020603050405020304" pitchFamily="18" charset="0"/>
              </a:rPr>
            </a:br>
            <a:r>
              <a:rPr lang="en-US" sz="2000" b="0" i="0" dirty="0">
                <a:solidFill>
                  <a:srgbClr val="273239"/>
                </a:solidFill>
                <a:effectLst/>
                <a:latin typeface="Times New Roman" panose="02020603050405020304" pitchFamily="18" charset="0"/>
                <a:cs typeface="Times New Roman" panose="02020603050405020304" pitchFamily="18" charset="0"/>
              </a:rPr>
              <a:t> </a:t>
            </a:r>
          </a:p>
          <a:p>
            <a:pPr marL="0" indent="0">
              <a:buNone/>
            </a:pP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0618310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944396" y="1671539"/>
            <a:ext cx="5255207" cy="30116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304800"/>
            <a:ext cx="7620000" cy="41910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800100"/>
            <a:ext cx="7620000" cy="3200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6"/>
          <p:cNvSpPr/>
          <p:nvPr/>
        </p:nvSpPr>
        <p:spPr>
          <a:xfrm>
            <a:off x="457200" y="4876800"/>
            <a:ext cx="8382000" cy="1015663"/>
          </a:xfrm>
          <a:prstGeom prst="rect">
            <a:avLst/>
          </a:prstGeom>
        </p:spPr>
        <p:txBody>
          <a:bodyPr wrap="square">
            <a:spAutoFit/>
          </a:bodyPr>
          <a:lstStyle/>
          <a:p>
            <a:pPr algn="just"/>
            <a:r>
              <a:rPr lang="en-IN" sz="2000" dirty="0">
                <a:latin typeface="Times New Roman" pitchFamily="18" charset="0"/>
                <a:cs typeface="Times New Roman" pitchFamily="18" charset="0"/>
              </a:rPr>
              <a:t>This approach faces a problem. The universal coding systems in use today, such as Unicode, have 16-bit and 32-bit characters that conflict with 8-bit characters. Hence, there is a tendency to move towards  the bit-oriented protocols</a:t>
            </a:r>
          </a:p>
        </p:txBody>
      </p:sp>
    </p:spTree>
    <p:extLst>
      <p:ext uri="{BB962C8B-B14F-4D97-AF65-F5344CB8AC3E}">
        <p14:creationId xmlns:p14="http://schemas.microsoft.com/office/powerpoint/2010/main" val="21484791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81000"/>
            <a:ext cx="8229600" cy="5745163"/>
          </a:xfrm>
        </p:spPr>
        <p:txBody>
          <a:bodyPr/>
          <a:lstStyle/>
          <a:p>
            <a:pPr marL="0" indent="0" algn="just">
              <a:buNone/>
            </a:pPr>
            <a:r>
              <a:rPr lang="en-US" dirty="0"/>
              <a:t>Byte stuffing is the process of adding 1 extra byte whenever there is a flag or escape character in the text.</a:t>
            </a:r>
            <a:endParaRPr lang="en-IN" dirty="0"/>
          </a:p>
        </p:txBody>
      </p:sp>
    </p:spTree>
    <p:extLst>
      <p:ext uri="{BB962C8B-B14F-4D97-AF65-F5344CB8AC3E}">
        <p14:creationId xmlns:p14="http://schemas.microsoft.com/office/powerpoint/2010/main" val="22618912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C4FA3F07-B4E9-4FEB-BC07-B9713C186F28}" type="slidenum">
              <a:rPr lang="en-US" smtClean="0"/>
              <a:pPr/>
              <a:t>52</a:t>
            </a:fld>
            <a:endParaRPr lang="en-US" dirty="0"/>
          </a:p>
        </p:txBody>
      </p:sp>
      <p:sp>
        <p:nvSpPr>
          <p:cNvPr id="3" name="Content Placeholder 2"/>
          <p:cNvSpPr>
            <a:spLocks noGrp="1"/>
          </p:cNvSpPr>
          <p:nvPr>
            <p:ph idx="1"/>
          </p:nvPr>
        </p:nvSpPr>
        <p:spPr>
          <a:xfrm>
            <a:off x="457200" y="228600"/>
            <a:ext cx="8229600" cy="5897563"/>
          </a:xfrm>
        </p:spPr>
        <p:txBody>
          <a:bodyPr>
            <a:normAutofit/>
          </a:bodyPr>
          <a:lstStyle/>
          <a:p>
            <a:pPr marL="0" indent="0">
              <a:buNone/>
            </a:pPr>
            <a:r>
              <a:rPr lang="en-IN" sz="2000" b="1" i="1" dirty="0">
                <a:latin typeface="Times New Roman" pitchFamily="18" charset="0"/>
                <a:cs typeface="Times New Roman" pitchFamily="18" charset="0"/>
              </a:rPr>
              <a:t>Bit-Oriented </a:t>
            </a:r>
            <a:endParaRPr lang="en-IN" sz="2000" dirty="0">
              <a:latin typeface="Times New Roman" pitchFamily="18" charset="0"/>
              <a:cs typeface="Times New Roman" pitchFamily="18" charset="0"/>
            </a:endParaRPr>
          </a:p>
          <a:p>
            <a:pPr marL="0" indent="0">
              <a:buNone/>
            </a:pPr>
            <a:r>
              <a:rPr lang="en-US" sz="2000" b="1" dirty="0">
                <a:latin typeface="Times New Roman" pitchFamily="18" charset="0"/>
                <a:cs typeface="Times New Roman" pitchFamily="18" charset="0"/>
              </a:rPr>
              <a:t>Bit Stuffing: </a:t>
            </a:r>
            <a:r>
              <a:rPr lang="en-US" sz="2000" dirty="0">
                <a:latin typeface="Times New Roman" pitchFamily="18" charset="0"/>
                <a:cs typeface="Times New Roman" pitchFamily="18" charset="0"/>
              </a:rPr>
              <a:t>Let ED = 01111 and if data = 01111 </a:t>
            </a:r>
            <a:br>
              <a:rPr lang="en-US" sz="2000" dirty="0">
                <a:latin typeface="Times New Roman" pitchFamily="18" charset="0"/>
                <a:cs typeface="Times New Roman" pitchFamily="18" charset="0"/>
              </a:rPr>
            </a:br>
            <a:r>
              <a:rPr lang="en-US" sz="2000" dirty="0">
                <a:latin typeface="Times New Roman" pitchFamily="18" charset="0"/>
                <a:cs typeface="Times New Roman" pitchFamily="18" charset="0"/>
              </a:rPr>
              <a:t>Sender stuffs a bit to break the pattern i.e. here appends a 0 in data = 0111</a:t>
            </a:r>
            <a:r>
              <a:rPr lang="en-US" sz="2000" b="1" dirty="0">
                <a:latin typeface="Times New Roman" pitchFamily="18" charset="0"/>
                <a:cs typeface="Times New Roman" pitchFamily="18" charset="0"/>
              </a:rPr>
              <a:t>0</a:t>
            </a:r>
            <a:r>
              <a:rPr lang="en-US" sz="2000" dirty="0">
                <a:latin typeface="Times New Roman" pitchFamily="18" charset="0"/>
                <a:cs typeface="Times New Roman" pitchFamily="18" charset="0"/>
              </a:rPr>
              <a:t>1. </a:t>
            </a:r>
            <a:br>
              <a:rPr lang="en-US" sz="2000" dirty="0">
                <a:latin typeface="Times New Roman" pitchFamily="18" charset="0"/>
                <a:cs typeface="Times New Roman" pitchFamily="18" charset="0"/>
              </a:rPr>
            </a:br>
            <a:r>
              <a:rPr lang="en-US" sz="2000" dirty="0">
                <a:latin typeface="Times New Roman" pitchFamily="18" charset="0"/>
                <a:cs typeface="Times New Roman" pitchFamily="18" charset="0"/>
              </a:rPr>
              <a:t>Receiver receives the frame. </a:t>
            </a:r>
            <a:br>
              <a:rPr lang="en-US" sz="2000" dirty="0">
                <a:latin typeface="Times New Roman" pitchFamily="18" charset="0"/>
                <a:cs typeface="Times New Roman" pitchFamily="18" charset="0"/>
              </a:rPr>
            </a:br>
            <a:r>
              <a:rPr lang="en-US" sz="2000" dirty="0">
                <a:latin typeface="Times New Roman" pitchFamily="18" charset="0"/>
                <a:cs typeface="Times New Roman" pitchFamily="18" charset="0"/>
              </a:rPr>
              <a:t>If data contains </a:t>
            </a:r>
            <a:r>
              <a:rPr lang="en-US" sz="2000" u="sng" dirty="0">
                <a:latin typeface="Times New Roman" pitchFamily="18" charset="0"/>
                <a:cs typeface="Times New Roman" pitchFamily="18" charset="0"/>
              </a:rPr>
              <a:t>0111</a:t>
            </a:r>
            <a:r>
              <a:rPr lang="en-US" sz="2000" dirty="0">
                <a:latin typeface="Times New Roman" pitchFamily="18" charset="0"/>
                <a:cs typeface="Times New Roman" pitchFamily="18" charset="0"/>
              </a:rPr>
              <a:t>01, receiver removes the 0 and reads the data. </a:t>
            </a:r>
          </a:p>
          <a:p>
            <a:pPr marL="0" indent="0">
              <a:buNone/>
            </a:pPr>
            <a:endParaRPr lang="en-US" sz="2000" dirty="0">
              <a:latin typeface="Times New Roman" pitchFamily="18" charset="0"/>
              <a:cs typeface="Times New Roman" pitchFamily="18" charset="0"/>
            </a:endParaRPr>
          </a:p>
          <a:p>
            <a:pPr marL="0" indent="0">
              <a:buNone/>
            </a:pPr>
            <a:endParaRPr lang="en-US" sz="2000" dirty="0">
              <a:latin typeface="Times New Roman" pitchFamily="18" charset="0"/>
              <a:cs typeface="Times New Roman" pitchFamily="18" charset="0"/>
            </a:endParaRPr>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2362200"/>
            <a:ext cx="7315200" cy="2057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4031326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1828799"/>
            <a:ext cx="7162800" cy="28717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526473" y="5410200"/>
            <a:ext cx="8305800" cy="1015663"/>
          </a:xfrm>
          <a:prstGeom prst="rect">
            <a:avLst/>
          </a:prstGeom>
        </p:spPr>
        <p:txBody>
          <a:bodyPr wrap="square">
            <a:spAutoFit/>
          </a:bodyPr>
          <a:lstStyle/>
          <a:p>
            <a:r>
              <a:rPr lang="en-US" sz="2000" dirty="0">
                <a:latin typeface="Times New Roman" pitchFamily="18" charset="0"/>
                <a:cs typeface="Times New Roman" pitchFamily="18" charset="0"/>
              </a:rPr>
              <a:t>Bit stuffing is the process of adding one extra 0 whenever five consecutive 1s follow a 0 in the data, so that the receiver does not mistake the pattern 0111110 for a flag.</a:t>
            </a:r>
            <a:endParaRPr lang="en-IN" sz="2000" dirty="0">
              <a:latin typeface="Times New Roman" pitchFamily="18" charset="0"/>
              <a:cs typeface="Times New Roman" pitchFamily="18" charset="0"/>
            </a:endParaRPr>
          </a:p>
        </p:txBody>
      </p:sp>
      <p:sp>
        <p:nvSpPr>
          <p:cNvPr id="7" name="Rectangle 6"/>
          <p:cNvSpPr/>
          <p:nvPr/>
        </p:nvSpPr>
        <p:spPr>
          <a:xfrm>
            <a:off x="491837" y="304800"/>
            <a:ext cx="8305800" cy="1015663"/>
          </a:xfrm>
          <a:prstGeom prst="rect">
            <a:avLst/>
          </a:prstGeom>
        </p:spPr>
        <p:txBody>
          <a:bodyPr wrap="square">
            <a:spAutoFit/>
          </a:bodyPr>
          <a:lstStyle/>
          <a:p>
            <a:pPr algn="just"/>
            <a:r>
              <a:rPr lang="en-US" sz="2000" dirty="0">
                <a:latin typeface="Times New Roman" pitchFamily="18" charset="0"/>
                <a:cs typeface="Times New Roman" pitchFamily="18" charset="0"/>
              </a:rPr>
              <a:t>This means that if the flag like pattern 01111110 appears in the data, it will change to 011111010 (stuffed) and is not mistaken as a flag by the receiver. The real flag 01111110 is not stuffed by the sender and is recognized by the receiver</a:t>
            </a:r>
            <a:endParaRPr lang="en-IN" sz="2000" dirty="0">
              <a:latin typeface="Times New Roman" pitchFamily="18" charset="0"/>
              <a:cs typeface="Times New Roman" pitchFamily="18" charset="0"/>
            </a:endParaRPr>
          </a:p>
        </p:txBody>
      </p:sp>
    </p:spTree>
    <p:extLst>
      <p:ext uri="{BB962C8B-B14F-4D97-AF65-F5344CB8AC3E}">
        <p14:creationId xmlns:p14="http://schemas.microsoft.com/office/powerpoint/2010/main" val="194503465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04800"/>
            <a:ext cx="8229600" cy="5821363"/>
          </a:xfrm>
        </p:spPr>
        <p:txBody>
          <a:bodyPr>
            <a:normAutofit/>
          </a:bodyPr>
          <a:lstStyle/>
          <a:p>
            <a:pPr marL="0" indent="0" algn="ctr">
              <a:lnSpc>
                <a:spcPct val="150000"/>
              </a:lnSpc>
              <a:buNone/>
            </a:pPr>
            <a:r>
              <a:rPr lang="en-US" sz="2000" b="1" dirty="0">
                <a:latin typeface="Times New Roman" pitchFamily="18" charset="0"/>
                <a:cs typeface="Times New Roman" pitchFamily="18" charset="0"/>
              </a:rPr>
              <a:t>Flow and error control</a:t>
            </a:r>
          </a:p>
          <a:p>
            <a:pPr marL="0" indent="0">
              <a:lnSpc>
                <a:spcPct val="150000"/>
              </a:lnSpc>
              <a:buNone/>
            </a:pPr>
            <a:r>
              <a:rPr lang="en-US" sz="2000" b="1" dirty="0">
                <a:latin typeface="Times New Roman" pitchFamily="18" charset="0"/>
                <a:cs typeface="Times New Roman" pitchFamily="18" charset="0"/>
              </a:rPr>
              <a:t>Flow  control</a:t>
            </a:r>
            <a:endParaRPr lang="en-IN" sz="2000" dirty="0">
              <a:latin typeface="Times New Roman" pitchFamily="18" charset="0"/>
              <a:cs typeface="Times New Roman" pitchFamily="18" charset="0"/>
            </a:endParaRPr>
          </a:p>
          <a:p>
            <a:pPr>
              <a:lnSpc>
                <a:spcPct val="150000"/>
              </a:lnSpc>
            </a:pPr>
            <a:r>
              <a:rPr lang="en-IN" sz="2000" dirty="0">
                <a:latin typeface="Times New Roman" pitchFamily="18" charset="0"/>
                <a:cs typeface="Times New Roman" pitchFamily="18" charset="0"/>
              </a:rPr>
              <a:t> Flow control is a set of procedures that tells the sender how much data it can transmit before it must wait for an acknowledgment from the receiver. </a:t>
            </a:r>
          </a:p>
          <a:p>
            <a:pPr>
              <a:lnSpc>
                <a:spcPct val="150000"/>
              </a:lnSpc>
            </a:pPr>
            <a:r>
              <a:rPr lang="en-IN" sz="2000" dirty="0">
                <a:latin typeface="Times New Roman" pitchFamily="18" charset="0"/>
                <a:cs typeface="Times New Roman" pitchFamily="18" charset="0"/>
              </a:rPr>
              <a:t> Any receiving device has a limited speed for process incoming data and a limited amount of memory to store incoming data. </a:t>
            </a:r>
          </a:p>
          <a:p>
            <a:pPr>
              <a:lnSpc>
                <a:spcPct val="150000"/>
              </a:lnSpc>
            </a:pPr>
            <a:r>
              <a:rPr lang="en-IN" sz="2000" dirty="0">
                <a:latin typeface="Times New Roman" pitchFamily="18" charset="0"/>
                <a:cs typeface="Times New Roman" pitchFamily="18" charset="0"/>
              </a:rPr>
              <a:t>The receiving device must be able to inform the sending device before those limits are reached .</a:t>
            </a:r>
          </a:p>
          <a:p>
            <a:pPr>
              <a:lnSpc>
                <a:spcPct val="150000"/>
              </a:lnSpc>
            </a:pPr>
            <a:r>
              <a:rPr lang="en-IN" sz="2000" dirty="0">
                <a:latin typeface="Times New Roman" pitchFamily="18" charset="0"/>
                <a:cs typeface="Times New Roman" pitchFamily="18" charset="0"/>
              </a:rPr>
              <a:t> Incoming data must be checked and processed before they can be used. </a:t>
            </a:r>
          </a:p>
          <a:p>
            <a:pPr>
              <a:lnSpc>
                <a:spcPct val="150000"/>
              </a:lnSpc>
            </a:pPr>
            <a:r>
              <a:rPr lang="en-IN" sz="2000" dirty="0">
                <a:latin typeface="Times New Roman" pitchFamily="18" charset="0"/>
                <a:cs typeface="Times New Roman" pitchFamily="18" charset="0"/>
              </a:rPr>
              <a:t>Each  receiving device has a block of memory, called a </a:t>
            </a:r>
            <a:r>
              <a:rPr lang="en-IN" sz="2000" i="1" dirty="0">
                <a:latin typeface="Times New Roman" pitchFamily="18" charset="0"/>
                <a:cs typeface="Times New Roman" pitchFamily="18" charset="0"/>
              </a:rPr>
              <a:t>buffer, </a:t>
            </a:r>
            <a:r>
              <a:rPr lang="en-IN" sz="2000" dirty="0">
                <a:latin typeface="Times New Roman" pitchFamily="18" charset="0"/>
                <a:cs typeface="Times New Roman" pitchFamily="18" charset="0"/>
              </a:rPr>
              <a:t>reserved for storing incoming data until they are processed. </a:t>
            </a:r>
          </a:p>
          <a:p>
            <a:pPr marL="0" indent="0">
              <a:buNone/>
            </a:pPr>
            <a:endParaRPr lang="en-IN" sz="2000" b="1" dirty="0"/>
          </a:p>
        </p:txBody>
      </p:sp>
    </p:spTree>
    <p:extLst>
      <p:ext uri="{BB962C8B-B14F-4D97-AF65-F5344CB8AC3E}">
        <p14:creationId xmlns:p14="http://schemas.microsoft.com/office/powerpoint/2010/main" val="355374112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04800"/>
            <a:ext cx="8229600" cy="5821363"/>
          </a:xfrm>
        </p:spPr>
        <p:txBody>
          <a:bodyPr>
            <a:normAutofit/>
          </a:bodyPr>
          <a:lstStyle/>
          <a:p>
            <a:pPr marL="0" indent="0" algn="just">
              <a:buNone/>
            </a:pPr>
            <a:endParaRPr lang="en-IN" sz="2000" b="1" dirty="0">
              <a:latin typeface="Times New Roman" pitchFamily="18" charset="0"/>
              <a:cs typeface="Times New Roman" pitchFamily="18" charset="0"/>
            </a:endParaRPr>
          </a:p>
          <a:p>
            <a:pPr algn="just">
              <a:lnSpc>
                <a:spcPct val="150000"/>
              </a:lnSpc>
            </a:pPr>
            <a:r>
              <a:rPr lang="en-IN" sz="2000" dirty="0">
                <a:latin typeface="Times New Roman" pitchFamily="18" charset="0"/>
                <a:cs typeface="Times New Roman" pitchFamily="18" charset="0"/>
              </a:rPr>
              <a:t>The protocols are normally implemented in software by using one of the common programming languages. </a:t>
            </a:r>
          </a:p>
          <a:p>
            <a:pPr algn="just">
              <a:lnSpc>
                <a:spcPct val="150000"/>
              </a:lnSpc>
            </a:pPr>
            <a:r>
              <a:rPr lang="en-IN" sz="2000" dirty="0">
                <a:latin typeface="Times New Roman" pitchFamily="18" charset="0"/>
                <a:cs typeface="Times New Roman" pitchFamily="18" charset="0"/>
              </a:rPr>
              <a:t>Protocols are divided into those that can be used for noiseless (error-free) channels and those that can be used for noisy (error-creating) channels. </a:t>
            </a:r>
          </a:p>
          <a:p>
            <a:pPr marL="0" indent="0">
              <a:buNone/>
            </a:pPr>
            <a:endParaRPr lang="en-US" sz="2000" dirty="0">
              <a:latin typeface="Times New Roman" pitchFamily="18" charset="0"/>
              <a:cs typeface="Times New Roman" pitchFamily="18" charset="0"/>
            </a:endParaRPr>
          </a:p>
          <a:p>
            <a:pPr marL="0" indent="0">
              <a:buNone/>
            </a:pPr>
            <a:endParaRPr lang="en-IN" sz="2000" dirty="0">
              <a:latin typeface="Times New Roman" pitchFamily="18" charset="0"/>
              <a:cs typeface="Times New Roman" pitchFamily="18" charset="0"/>
            </a:endParaRPr>
          </a:p>
        </p:txBody>
      </p:sp>
      <p:pic>
        <p:nvPicPr>
          <p:cNvPr id="4" name="Content Placeholder 7">
            <a:extLst>
              <a:ext uri="{FF2B5EF4-FFF2-40B4-BE49-F238E27FC236}">
                <a16:creationId xmlns:a16="http://schemas.microsoft.com/office/drawing/2014/main" id="{A729640D-A684-412C-A8C4-4BB0EA8BE33A}"/>
              </a:ext>
            </a:extLst>
          </p:cNvPr>
          <p:cNvPicPr>
            <a:picLocks/>
          </p:cNvPicPr>
          <p:nvPr/>
        </p:nvPicPr>
        <p:blipFill>
          <a:blip r:embed="rId2">
            <a:extLst>
              <a:ext uri="{28A0092B-C50C-407E-A947-70E740481C1C}">
                <a14:useLocalDpi xmlns:a14="http://schemas.microsoft.com/office/drawing/2010/main" val="0"/>
              </a:ext>
            </a:extLst>
          </a:blip>
          <a:srcRect/>
          <a:stretch>
            <a:fillRect/>
          </a:stretch>
        </p:blipFill>
        <p:spPr bwMode="auto">
          <a:xfrm>
            <a:off x="304800" y="3276600"/>
            <a:ext cx="8001000" cy="2909686"/>
          </a:xfrm>
          <a:prstGeom prst="rect">
            <a:avLst/>
          </a:prstGeom>
          <a:noFill/>
          <a:ln>
            <a:noFill/>
          </a:ln>
        </p:spPr>
      </p:pic>
    </p:spTree>
    <p:extLst>
      <p:ext uri="{BB962C8B-B14F-4D97-AF65-F5344CB8AC3E}">
        <p14:creationId xmlns:p14="http://schemas.microsoft.com/office/powerpoint/2010/main" val="225355084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350838"/>
            <a:ext cx="8610600" cy="868362"/>
          </a:xfrm>
        </p:spPr>
        <p:txBody>
          <a:bodyPr anchor="ctr">
            <a:normAutofit/>
          </a:bodyPr>
          <a:lstStyle/>
          <a:p>
            <a:r>
              <a:rPr lang="en-IN" b="1" i="1" dirty="0">
                <a:solidFill>
                  <a:schemeClr val="accent4">
                    <a:lumMod val="75000"/>
                  </a:schemeClr>
                </a:solidFill>
              </a:rPr>
              <a:t>Simplex protocol</a:t>
            </a:r>
            <a:endParaRPr lang="en-IN" dirty="0">
              <a:solidFill>
                <a:schemeClr val="accent4">
                  <a:lumMod val="75000"/>
                </a:schemeClr>
              </a:solidFill>
            </a:endParaRPr>
          </a:p>
        </p:txBody>
      </p:sp>
      <p:sp>
        <p:nvSpPr>
          <p:cNvPr id="9" name="Content Placeholder 8">
            <a:extLst>
              <a:ext uri="{FF2B5EF4-FFF2-40B4-BE49-F238E27FC236}">
                <a16:creationId xmlns:a16="http://schemas.microsoft.com/office/drawing/2014/main" id="{22C7A61A-7957-46F2-8ADB-DA112A99C4C4}"/>
              </a:ext>
            </a:extLst>
          </p:cNvPr>
          <p:cNvSpPr>
            <a:spLocks noGrp="1"/>
          </p:cNvSpPr>
          <p:nvPr>
            <p:ph sz="half" idx="1"/>
          </p:nvPr>
        </p:nvSpPr>
        <p:spPr>
          <a:xfrm>
            <a:off x="457200" y="1600200"/>
            <a:ext cx="4038600" cy="4525963"/>
          </a:xfrm>
        </p:spPr>
        <p:txBody>
          <a:bodyPr>
            <a:normAutofit lnSpcReduction="10000"/>
          </a:bodyPr>
          <a:lstStyle/>
          <a:p>
            <a:pPr algn="just">
              <a:lnSpc>
                <a:spcPct val="90000"/>
              </a:lnSpc>
            </a:pPr>
            <a:r>
              <a:rPr lang="en-IN" sz="2000" dirty="0">
                <a:latin typeface="Times New Roman" panose="02020603050405020304" pitchFamily="18" charset="0"/>
                <a:cs typeface="Times New Roman" panose="02020603050405020304" pitchFamily="18" charset="0"/>
              </a:rPr>
              <a:t>The first protocol  is called  Simplest Protocol that has no flow or error control. </a:t>
            </a:r>
          </a:p>
          <a:p>
            <a:pPr algn="just">
              <a:lnSpc>
                <a:spcPct val="90000"/>
              </a:lnSpc>
            </a:pPr>
            <a:r>
              <a:rPr lang="en-IN" sz="2000" dirty="0">
                <a:latin typeface="Times New Roman" panose="02020603050405020304" pitchFamily="18" charset="0"/>
                <a:cs typeface="Times New Roman" panose="02020603050405020304" pitchFamily="18" charset="0"/>
              </a:rPr>
              <a:t>It is a unidirectional protocol in which data frames are traveling in only one direction-from the sender to receiver. </a:t>
            </a:r>
          </a:p>
          <a:p>
            <a:pPr algn="just">
              <a:lnSpc>
                <a:spcPct val="90000"/>
              </a:lnSpc>
            </a:pPr>
            <a:r>
              <a:rPr lang="en-IN" sz="2000" dirty="0">
                <a:latin typeface="Times New Roman" panose="02020603050405020304" pitchFamily="18" charset="0"/>
                <a:cs typeface="Times New Roman" panose="02020603050405020304" pitchFamily="18" charset="0"/>
              </a:rPr>
              <a:t>Receiver can immediately handle any frame it receives with a processing time that is small enough to be negligible. </a:t>
            </a:r>
          </a:p>
          <a:p>
            <a:pPr algn="just">
              <a:lnSpc>
                <a:spcPct val="90000"/>
              </a:lnSpc>
            </a:pPr>
            <a:r>
              <a:rPr lang="en-IN" sz="2000" dirty="0">
                <a:latin typeface="Times New Roman" panose="02020603050405020304" pitchFamily="18" charset="0"/>
                <a:cs typeface="Times New Roman" panose="02020603050405020304" pitchFamily="18" charset="0"/>
              </a:rPr>
              <a:t>The data link layer of the receiver immediately removes the header from the frame and hands the data packet to its network layer, which can also accept the packet immediately.</a:t>
            </a:r>
          </a:p>
          <a:p>
            <a:pPr>
              <a:lnSpc>
                <a:spcPct val="90000"/>
              </a:lnSpc>
            </a:pPr>
            <a:endParaRPr lang="en-IN" sz="1800" dirty="0"/>
          </a:p>
        </p:txBody>
      </p:sp>
      <p:pic>
        <p:nvPicPr>
          <p:cNvPr id="10" name="Picture 9">
            <a:extLst>
              <a:ext uri="{FF2B5EF4-FFF2-40B4-BE49-F238E27FC236}">
                <a16:creationId xmlns:a16="http://schemas.microsoft.com/office/drawing/2014/main" id="{45EAAE5E-F7E3-40E6-B4A6-334F2A289B81}"/>
              </a:ext>
            </a:extLst>
          </p:cNvPr>
          <p:cNvPicPr>
            <a:picLocks noChangeAspect="1"/>
          </p:cNvPicPr>
          <p:nvPr/>
        </p:nvPicPr>
        <p:blipFill>
          <a:blip r:embed="rId2"/>
          <a:stretch>
            <a:fillRect/>
          </a:stretch>
        </p:blipFill>
        <p:spPr>
          <a:xfrm>
            <a:off x="4648202" y="1444531"/>
            <a:ext cx="4343398" cy="4895944"/>
          </a:xfrm>
          <a:prstGeom prst="rect">
            <a:avLst/>
          </a:prstGeom>
          <a:noFill/>
        </p:spPr>
      </p:pic>
      <p:sp>
        <p:nvSpPr>
          <p:cNvPr id="4" name="Date Placeholder 3"/>
          <p:cNvSpPr>
            <a:spLocks noGrp="1"/>
          </p:cNvSpPr>
          <p:nvPr>
            <p:ph type="dt" sz="half" idx="10"/>
          </p:nvPr>
        </p:nvSpPr>
        <p:spPr>
          <a:xfrm>
            <a:off x="6629400" y="6340475"/>
            <a:ext cx="1295400" cy="365125"/>
          </a:xfrm>
        </p:spPr>
        <p:txBody>
          <a:bodyPr anchor="ctr">
            <a:normAutofit fontScale="92500"/>
          </a:bodyPr>
          <a:lstStyle/>
          <a:p>
            <a:pPr>
              <a:spcAft>
                <a:spcPts val="600"/>
              </a:spcAft>
            </a:pPr>
            <a:fld id="{F6C643BA-ACA1-44BF-9071-763295A35907}" type="datetime4">
              <a:rPr lang="en-US" smtClean="0"/>
              <a:pPr>
                <a:spcAft>
                  <a:spcPts val="600"/>
                </a:spcAft>
              </a:pPr>
              <a:t>September 6, 2024</a:t>
            </a:fld>
            <a:endParaRPr lang="en-US"/>
          </a:p>
        </p:txBody>
      </p:sp>
      <p:sp>
        <p:nvSpPr>
          <p:cNvPr id="5" name="Footer Placeholder 4"/>
          <p:cNvSpPr>
            <a:spLocks noGrp="1"/>
          </p:cNvSpPr>
          <p:nvPr>
            <p:ph type="ftr" sz="quarter" idx="11"/>
          </p:nvPr>
        </p:nvSpPr>
        <p:spPr>
          <a:xfrm>
            <a:off x="1524000" y="6351494"/>
            <a:ext cx="5029200" cy="365125"/>
          </a:xfrm>
        </p:spPr>
        <p:txBody>
          <a:bodyPr anchor="ctr">
            <a:normAutofit/>
          </a:bodyPr>
          <a:lstStyle/>
          <a:p>
            <a:pPr>
              <a:spcAft>
                <a:spcPts val="600"/>
              </a:spcAft>
            </a:pPr>
            <a:r>
              <a:rPr lang="en-US"/>
              <a:t>Department of Computer Science &amp; Engineering, VNRVJIET, Hyderabad</a:t>
            </a:r>
          </a:p>
        </p:txBody>
      </p:sp>
      <p:sp>
        <p:nvSpPr>
          <p:cNvPr id="6" name="Slide Number Placeholder 5"/>
          <p:cNvSpPr>
            <a:spLocks noGrp="1"/>
          </p:cNvSpPr>
          <p:nvPr>
            <p:ph type="sldNum" sz="quarter" idx="12"/>
          </p:nvPr>
        </p:nvSpPr>
        <p:spPr>
          <a:xfrm>
            <a:off x="8001000" y="6340475"/>
            <a:ext cx="762000" cy="365125"/>
          </a:xfrm>
        </p:spPr>
        <p:txBody>
          <a:bodyPr anchor="ctr">
            <a:normAutofit/>
          </a:bodyPr>
          <a:lstStyle/>
          <a:p>
            <a:pPr>
              <a:spcAft>
                <a:spcPts val="600"/>
              </a:spcAft>
            </a:pPr>
            <a:fld id="{C4FA3F07-B4E9-4FEB-BC07-B9713C186F28}" type="slidenum">
              <a:rPr lang="en-US" smtClean="0"/>
              <a:pPr>
                <a:spcAft>
                  <a:spcPts val="600"/>
                </a:spcAft>
              </a:pPr>
              <a:t>56</a:t>
            </a:fld>
            <a:endParaRPr lang="en-US"/>
          </a:p>
        </p:txBody>
      </p:sp>
    </p:spTree>
    <p:extLst>
      <p:ext uri="{BB962C8B-B14F-4D97-AF65-F5344CB8AC3E}">
        <p14:creationId xmlns:p14="http://schemas.microsoft.com/office/powerpoint/2010/main" val="272660769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6629400" y="6340475"/>
            <a:ext cx="1295400" cy="365125"/>
          </a:xfrm>
        </p:spPr>
        <p:txBody>
          <a:bodyPr anchor="ctr">
            <a:normAutofit fontScale="92500"/>
          </a:bodyPr>
          <a:lstStyle/>
          <a:p>
            <a:pPr>
              <a:spcAft>
                <a:spcPts val="600"/>
              </a:spcAft>
            </a:pPr>
            <a:fld id="{F6C643BA-ACA1-44BF-9071-763295A35907}" type="datetime4">
              <a:rPr lang="en-US" smtClean="0"/>
              <a:pPr>
                <a:spcAft>
                  <a:spcPts val="600"/>
                </a:spcAft>
              </a:pPr>
              <a:t>September 6, 2024</a:t>
            </a:fld>
            <a:endParaRPr lang="en-US"/>
          </a:p>
        </p:txBody>
      </p:sp>
      <p:sp>
        <p:nvSpPr>
          <p:cNvPr id="5" name="Footer Placeholder 4"/>
          <p:cNvSpPr>
            <a:spLocks noGrp="1"/>
          </p:cNvSpPr>
          <p:nvPr>
            <p:ph type="ftr" sz="quarter" idx="11"/>
          </p:nvPr>
        </p:nvSpPr>
        <p:spPr>
          <a:xfrm>
            <a:off x="1524000" y="6351494"/>
            <a:ext cx="5029200" cy="365125"/>
          </a:xfrm>
        </p:spPr>
        <p:txBody>
          <a:bodyPr anchor="ctr">
            <a:normAutofit/>
          </a:bodyPr>
          <a:lstStyle/>
          <a:p>
            <a:pPr>
              <a:spcAft>
                <a:spcPts val="600"/>
              </a:spcAft>
            </a:pPr>
            <a:r>
              <a:rPr lang="en-US"/>
              <a:t>Department of Computer Science &amp; Engineering, VNRVJIET, Hyderabad</a:t>
            </a:r>
          </a:p>
        </p:txBody>
      </p:sp>
      <p:sp>
        <p:nvSpPr>
          <p:cNvPr id="6" name="Slide Number Placeholder 5"/>
          <p:cNvSpPr>
            <a:spLocks noGrp="1"/>
          </p:cNvSpPr>
          <p:nvPr>
            <p:ph type="sldNum" sz="quarter" idx="12"/>
          </p:nvPr>
        </p:nvSpPr>
        <p:spPr>
          <a:xfrm>
            <a:off x="8001000" y="6340475"/>
            <a:ext cx="762000" cy="365125"/>
          </a:xfrm>
        </p:spPr>
        <p:txBody>
          <a:bodyPr anchor="ctr">
            <a:normAutofit/>
          </a:bodyPr>
          <a:lstStyle/>
          <a:p>
            <a:pPr>
              <a:spcAft>
                <a:spcPts val="600"/>
              </a:spcAft>
            </a:pPr>
            <a:fld id="{C4FA3F07-B4E9-4FEB-BC07-B9713C186F28}" type="slidenum">
              <a:rPr lang="en-US" smtClean="0"/>
              <a:pPr>
                <a:spcAft>
                  <a:spcPts val="600"/>
                </a:spcAft>
              </a:pPr>
              <a:t>57</a:t>
            </a:fld>
            <a:endParaRPr lang="en-US"/>
          </a:p>
        </p:txBody>
      </p:sp>
      <p:pic>
        <p:nvPicPr>
          <p:cNvPr id="8" name="Content Placeholder 7">
            <a:extLst>
              <a:ext uri="{FF2B5EF4-FFF2-40B4-BE49-F238E27FC236}">
                <a16:creationId xmlns:a16="http://schemas.microsoft.com/office/drawing/2014/main" id="{49CD3AAB-05BD-48AB-80EA-59CDEEDB8DE7}"/>
              </a:ext>
            </a:extLst>
          </p:cNvPr>
          <p:cNvPicPr>
            <a:picLocks noGrp="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838200" y="1679109"/>
            <a:ext cx="7467600" cy="4112091"/>
          </a:xfrm>
          <a:prstGeom prst="rect">
            <a:avLst/>
          </a:prstGeom>
          <a:noFill/>
          <a:ln>
            <a:noFill/>
          </a:ln>
        </p:spPr>
      </p:pic>
    </p:spTree>
    <p:extLst>
      <p:ext uri="{BB962C8B-B14F-4D97-AF65-F5344CB8AC3E}">
        <p14:creationId xmlns:p14="http://schemas.microsoft.com/office/powerpoint/2010/main" val="377419216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E400791-3727-C16A-75B0-179CAD2D26C6}"/>
              </a:ext>
            </a:extLst>
          </p:cNvPr>
          <p:cNvSpPr>
            <a:spLocks noGrp="1"/>
          </p:cNvSpPr>
          <p:nvPr>
            <p:ph sz="half" idx="1"/>
          </p:nvPr>
        </p:nvSpPr>
        <p:spPr>
          <a:xfrm>
            <a:off x="457200" y="457200"/>
            <a:ext cx="8458200" cy="5668963"/>
          </a:xfrm>
        </p:spPr>
        <p:txBody>
          <a:bodyPr/>
          <a:lstStyle/>
          <a:p>
            <a:pPr marL="0" indent="0">
              <a:buNone/>
            </a:pPr>
            <a:r>
              <a:rPr lang="en-US" sz="3000" dirty="0">
                <a:latin typeface="Times New Roman" panose="02020603050405020304" pitchFamily="18" charset="0"/>
                <a:cs typeface="Times New Roman" panose="02020603050405020304" pitchFamily="18" charset="0"/>
              </a:rPr>
              <a:t>Flow diagram</a:t>
            </a:r>
          </a:p>
          <a:p>
            <a:pPr marL="0" indent="0">
              <a:buNone/>
            </a:pPr>
            <a:endParaRPr lang="en-IN" dirty="0"/>
          </a:p>
        </p:txBody>
      </p:sp>
      <p:pic>
        <p:nvPicPr>
          <p:cNvPr id="6" name="Picture 5">
            <a:extLst>
              <a:ext uri="{FF2B5EF4-FFF2-40B4-BE49-F238E27FC236}">
                <a16:creationId xmlns:a16="http://schemas.microsoft.com/office/drawing/2014/main" id="{E0C13071-A3F6-7948-E263-D657C1E5E020}"/>
              </a:ext>
            </a:extLst>
          </p:cNvPr>
          <p:cNvPicPr>
            <a:picLocks noChangeAspect="1"/>
          </p:cNvPicPr>
          <p:nvPr/>
        </p:nvPicPr>
        <p:blipFill>
          <a:blip r:embed="rId2"/>
          <a:stretch>
            <a:fillRect/>
          </a:stretch>
        </p:blipFill>
        <p:spPr>
          <a:xfrm>
            <a:off x="1295400" y="1752600"/>
            <a:ext cx="3932261" cy="2728196"/>
          </a:xfrm>
          <a:prstGeom prst="rect">
            <a:avLst/>
          </a:prstGeom>
        </p:spPr>
      </p:pic>
    </p:spTree>
    <p:extLst>
      <p:ext uri="{BB962C8B-B14F-4D97-AF65-F5344CB8AC3E}">
        <p14:creationId xmlns:p14="http://schemas.microsoft.com/office/powerpoint/2010/main" val="282422836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350838"/>
            <a:ext cx="7848600" cy="715962"/>
          </a:xfrm>
        </p:spPr>
        <p:txBody>
          <a:bodyPr anchor="ctr">
            <a:noAutofit/>
          </a:bodyPr>
          <a:lstStyle/>
          <a:p>
            <a:br>
              <a:rPr lang="en-IN" sz="3200" i="1" dirty="0"/>
            </a:br>
            <a:r>
              <a:rPr lang="en-IN" sz="3200" b="1" dirty="0">
                <a:solidFill>
                  <a:schemeClr val="accent4">
                    <a:lumMod val="75000"/>
                  </a:schemeClr>
                </a:solidFill>
              </a:rPr>
              <a:t>Stop-and-Wait Protocol</a:t>
            </a:r>
            <a:br>
              <a:rPr lang="en-IN" sz="3200" dirty="0"/>
            </a:br>
            <a:endParaRPr lang="en-IN" sz="3200" dirty="0"/>
          </a:p>
        </p:txBody>
      </p:sp>
      <p:sp>
        <p:nvSpPr>
          <p:cNvPr id="4" name="Date Placeholder 3"/>
          <p:cNvSpPr>
            <a:spLocks noGrp="1"/>
          </p:cNvSpPr>
          <p:nvPr>
            <p:ph type="dt" sz="half" idx="10"/>
          </p:nvPr>
        </p:nvSpPr>
        <p:spPr>
          <a:xfrm>
            <a:off x="6629400" y="6340475"/>
            <a:ext cx="1295400" cy="365125"/>
          </a:xfrm>
        </p:spPr>
        <p:txBody>
          <a:bodyPr anchor="ctr">
            <a:normAutofit fontScale="92500"/>
          </a:bodyPr>
          <a:lstStyle/>
          <a:p>
            <a:pPr>
              <a:spcAft>
                <a:spcPts val="600"/>
              </a:spcAft>
            </a:pPr>
            <a:fld id="{F6C643BA-ACA1-44BF-9071-763295A35907}" type="datetime4">
              <a:rPr lang="en-US" smtClean="0"/>
              <a:pPr>
                <a:spcAft>
                  <a:spcPts val="600"/>
                </a:spcAft>
              </a:pPr>
              <a:t>September 6, 2024</a:t>
            </a:fld>
            <a:endParaRPr lang="en-US"/>
          </a:p>
        </p:txBody>
      </p:sp>
      <p:sp>
        <p:nvSpPr>
          <p:cNvPr id="5" name="Footer Placeholder 4"/>
          <p:cNvSpPr>
            <a:spLocks noGrp="1"/>
          </p:cNvSpPr>
          <p:nvPr>
            <p:ph type="ftr" sz="quarter" idx="11"/>
          </p:nvPr>
        </p:nvSpPr>
        <p:spPr>
          <a:xfrm>
            <a:off x="1524000" y="6351494"/>
            <a:ext cx="5029200" cy="365125"/>
          </a:xfrm>
        </p:spPr>
        <p:txBody>
          <a:bodyPr anchor="ctr">
            <a:normAutofit/>
          </a:bodyPr>
          <a:lstStyle/>
          <a:p>
            <a:pPr>
              <a:spcAft>
                <a:spcPts val="600"/>
              </a:spcAft>
            </a:pPr>
            <a:r>
              <a:rPr lang="en-US"/>
              <a:t>Department of Computer Science &amp; Engineering, VNRVJIET, Hyderabad</a:t>
            </a:r>
          </a:p>
        </p:txBody>
      </p:sp>
      <p:sp>
        <p:nvSpPr>
          <p:cNvPr id="6" name="Slide Number Placeholder 5"/>
          <p:cNvSpPr>
            <a:spLocks noGrp="1"/>
          </p:cNvSpPr>
          <p:nvPr>
            <p:ph type="sldNum" sz="quarter" idx="12"/>
          </p:nvPr>
        </p:nvSpPr>
        <p:spPr>
          <a:xfrm>
            <a:off x="8001000" y="6340475"/>
            <a:ext cx="762000" cy="365125"/>
          </a:xfrm>
        </p:spPr>
        <p:txBody>
          <a:bodyPr anchor="ctr">
            <a:normAutofit/>
          </a:bodyPr>
          <a:lstStyle/>
          <a:p>
            <a:pPr>
              <a:spcAft>
                <a:spcPts val="600"/>
              </a:spcAft>
            </a:pPr>
            <a:fld id="{C4FA3F07-B4E9-4FEB-BC07-B9713C186F28}" type="slidenum">
              <a:rPr lang="en-US" smtClean="0"/>
              <a:pPr>
                <a:spcAft>
                  <a:spcPts val="600"/>
                </a:spcAft>
              </a:pPr>
              <a:t>59</a:t>
            </a:fld>
            <a:endParaRPr lang="en-US"/>
          </a:p>
        </p:txBody>
      </p:sp>
      <p:sp>
        <p:nvSpPr>
          <p:cNvPr id="7" name="Content Placeholder 6">
            <a:extLst>
              <a:ext uri="{FF2B5EF4-FFF2-40B4-BE49-F238E27FC236}">
                <a16:creationId xmlns:a16="http://schemas.microsoft.com/office/drawing/2014/main" id="{69CC5020-EF29-49D3-9A18-8F9037BDC801}"/>
              </a:ext>
            </a:extLst>
          </p:cNvPr>
          <p:cNvSpPr>
            <a:spLocks noGrp="1"/>
          </p:cNvSpPr>
          <p:nvPr>
            <p:ph sz="half" idx="1"/>
          </p:nvPr>
        </p:nvSpPr>
        <p:spPr>
          <a:xfrm>
            <a:off x="457200" y="1066800"/>
            <a:ext cx="8305800" cy="5059363"/>
          </a:xfrm>
        </p:spPr>
        <p:txBody>
          <a:bodyPr>
            <a:normAutofit/>
          </a:bodyPr>
          <a:lstStyle/>
          <a:p>
            <a:pPr marL="0" indent="0" algn="just">
              <a:buNone/>
            </a:pPr>
            <a:r>
              <a:rPr lang="en-US" b="1" i="0" dirty="0">
                <a:solidFill>
                  <a:srgbClr val="333333"/>
                </a:solidFill>
                <a:effectLst/>
                <a:highlight>
                  <a:srgbClr val="FFFFFF"/>
                </a:highlight>
                <a:latin typeface="Times New Roman" panose="02020603050405020304" pitchFamily="18" charset="0"/>
                <a:cs typeface="Times New Roman" panose="02020603050405020304" pitchFamily="18" charset="0"/>
              </a:rPr>
              <a:t>The primitives of stop and wait protocol are:</a:t>
            </a:r>
            <a:endParaRPr lang="en-US" b="0" i="0" dirty="0">
              <a:solidFill>
                <a:srgbClr val="333333"/>
              </a:solidFill>
              <a:effectLst/>
              <a:highlight>
                <a:srgbClr val="FFFFFF"/>
              </a:highlight>
              <a:latin typeface="Times New Roman" panose="02020603050405020304" pitchFamily="18" charset="0"/>
              <a:cs typeface="Times New Roman" panose="02020603050405020304" pitchFamily="18" charset="0"/>
            </a:endParaRPr>
          </a:p>
          <a:p>
            <a:pPr marL="0" indent="0" algn="just">
              <a:buNone/>
            </a:pPr>
            <a:r>
              <a:rPr lang="en-US" b="1" i="0" dirty="0">
                <a:solidFill>
                  <a:srgbClr val="333333"/>
                </a:solidFill>
                <a:effectLst/>
                <a:highlight>
                  <a:srgbClr val="FFFFFF"/>
                </a:highlight>
                <a:latin typeface="Times New Roman" panose="02020603050405020304" pitchFamily="18" charset="0"/>
                <a:cs typeface="Times New Roman" panose="02020603050405020304" pitchFamily="18" charset="0"/>
              </a:rPr>
              <a:t>Sender side</a:t>
            </a:r>
            <a:endParaRPr lang="en-US" b="0" i="0" dirty="0">
              <a:solidFill>
                <a:srgbClr val="333333"/>
              </a:solidFill>
              <a:effectLst/>
              <a:highlight>
                <a:srgbClr val="FFFFFF"/>
              </a:highlight>
              <a:latin typeface="Times New Roman" panose="02020603050405020304" pitchFamily="18" charset="0"/>
              <a:cs typeface="Times New Roman" panose="02020603050405020304" pitchFamily="18" charset="0"/>
            </a:endParaRPr>
          </a:p>
          <a:p>
            <a:pPr algn="just"/>
            <a:r>
              <a:rPr lang="en-US" b="1" i="0" dirty="0">
                <a:solidFill>
                  <a:srgbClr val="333333"/>
                </a:solidFill>
                <a:effectLst/>
                <a:highlight>
                  <a:srgbClr val="FFFFFF"/>
                </a:highlight>
                <a:latin typeface="Times New Roman" panose="02020603050405020304" pitchFamily="18" charset="0"/>
                <a:cs typeface="Times New Roman" panose="02020603050405020304" pitchFamily="18" charset="0"/>
              </a:rPr>
              <a:t>Rule 1:</a:t>
            </a:r>
            <a:r>
              <a:rPr lang="en-US" b="0" i="0" dirty="0">
                <a:solidFill>
                  <a:srgbClr val="333333"/>
                </a:solidFill>
                <a:effectLst/>
                <a:highlight>
                  <a:srgbClr val="FFFFFF"/>
                </a:highlight>
                <a:latin typeface="Times New Roman" panose="02020603050405020304" pitchFamily="18" charset="0"/>
                <a:cs typeface="Times New Roman" panose="02020603050405020304" pitchFamily="18" charset="0"/>
              </a:rPr>
              <a:t> Sender sends one data packet at a time.</a:t>
            </a:r>
          </a:p>
          <a:p>
            <a:pPr algn="just"/>
            <a:r>
              <a:rPr lang="en-US" b="1" i="0" dirty="0">
                <a:solidFill>
                  <a:srgbClr val="333333"/>
                </a:solidFill>
                <a:effectLst/>
                <a:highlight>
                  <a:srgbClr val="FFFFFF"/>
                </a:highlight>
                <a:latin typeface="Times New Roman" panose="02020603050405020304" pitchFamily="18" charset="0"/>
                <a:cs typeface="Times New Roman" panose="02020603050405020304" pitchFamily="18" charset="0"/>
              </a:rPr>
              <a:t>Rule 2:</a:t>
            </a:r>
            <a:r>
              <a:rPr lang="en-US" b="0" i="0" dirty="0">
                <a:solidFill>
                  <a:srgbClr val="333333"/>
                </a:solidFill>
                <a:effectLst/>
                <a:highlight>
                  <a:srgbClr val="FFFFFF"/>
                </a:highlight>
                <a:latin typeface="Times New Roman" panose="02020603050405020304" pitchFamily="18" charset="0"/>
                <a:cs typeface="Times New Roman" panose="02020603050405020304" pitchFamily="18" charset="0"/>
              </a:rPr>
              <a:t> Sender sends the next packet only when it receives the acknowledgment of the previous packet.</a:t>
            </a:r>
          </a:p>
          <a:p>
            <a:pPr algn="just"/>
            <a:endParaRPr lang="en-US" b="0" i="0" dirty="0">
              <a:solidFill>
                <a:srgbClr val="333333"/>
              </a:solidFill>
              <a:effectLst/>
              <a:highlight>
                <a:srgbClr val="FFFFFF"/>
              </a:highlight>
              <a:latin typeface="Times New Roman" panose="02020603050405020304" pitchFamily="18" charset="0"/>
              <a:cs typeface="Times New Roman" panose="02020603050405020304" pitchFamily="18" charset="0"/>
            </a:endParaRPr>
          </a:p>
          <a:p>
            <a:pPr marL="0" indent="0" algn="just">
              <a:buNone/>
            </a:pPr>
            <a:r>
              <a:rPr lang="en-US" b="0" i="0" dirty="0">
                <a:solidFill>
                  <a:srgbClr val="333333"/>
                </a:solidFill>
                <a:effectLst/>
                <a:highlight>
                  <a:srgbClr val="FFFFFF"/>
                </a:highlight>
                <a:latin typeface="Times New Roman" panose="02020603050405020304" pitchFamily="18" charset="0"/>
                <a:cs typeface="Times New Roman" panose="02020603050405020304" pitchFamily="18" charset="0"/>
              </a:rPr>
              <a:t>Therefore, the idea of stop and wait protocol in the sender's side is very simple, i.e., send one packet at a time, and do not send another packet before receiving the acknowledgment.</a:t>
            </a:r>
          </a:p>
          <a:p>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849989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2EEEA6A0-0E34-6671-085B-22FE67D94F10}"/>
              </a:ext>
            </a:extLst>
          </p:cNvPr>
          <p:cNvSpPr>
            <a:spLocks noGrp="1"/>
          </p:cNvSpPr>
          <p:nvPr>
            <p:ph type="subTitle" idx="1"/>
          </p:nvPr>
        </p:nvSpPr>
        <p:spPr>
          <a:xfrm>
            <a:off x="184354" y="381000"/>
            <a:ext cx="8812162" cy="6172200"/>
          </a:xfrm>
        </p:spPr>
        <p:txBody>
          <a:bodyPr>
            <a:noAutofit/>
          </a:bodyPr>
          <a:lstStyle/>
          <a:p>
            <a:pPr algn="just" fontAlgn="base"/>
            <a:r>
              <a:rPr lang="en-US" sz="2000" b="1" dirty="0">
                <a:solidFill>
                  <a:srgbClr val="273239"/>
                </a:solidFill>
                <a:latin typeface="Times New Roman" panose="02020603050405020304" pitchFamily="18" charset="0"/>
                <a:cs typeface="Times New Roman" panose="02020603050405020304" pitchFamily="18" charset="0"/>
              </a:rPr>
              <a:t>Various kind of Framing in Data link layer</a:t>
            </a:r>
          </a:p>
          <a:p>
            <a:pPr algn="just" fontAlgn="base"/>
            <a:r>
              <a:rPr lang="en-US" sz="2000" dirty="0">
                <a:solidFill>
                  <a:srgbClr val="273239"/>
                </a:solidFill>
                <a:latin typeface="Times New Roman" panose="02020603050405020304" pitchFamily="18" charset="0"/>
                <a:cs typeface="Times New Roman" panose="02020603050405020304" pitchFamily="18" charset="0"/>
              </a:rPr>
              <a:t>The data link layer is responsible for Framing, which is the division of stream of bits from network layer into manageable units (called frames). </a:t>
            </a:r>
          </a:p>
          <a:p>
            <a:pPr algn="just" fontAlgn="base"/>
            <a:r>
              <a:rPr lang="en-US" sz="2000" dirty="0">
                <a:solidFill>
                  <a:srgbClr val="273239"/>
                </a:solidFill>
                <a:latin typeface="Times New Roman" panose="02020603050405020304" pitchFamily="18" charset="0"/>
                <a:cs typeface="Times New Roman" panose="02020603050405020304" pitchFamily="18" charset="0"/>
              </a:rPr>
              <a:t>Frames could be of fixed size or variable size. </a:t>
            </a:r>
          </a:p>
          <a:p>
            <a:pPr algn="just" fontAlgn="base"/>
            <a:r>
              <a:rPr lang="en-US" sz="2000" dirty="0">
                <a:solidFill>
                  <a:srgbClr val="273239"/>
                </a:solidFill>
                <a:latin typeface="Times New Roman" panose="02020603050405020304" pitchFamily="18" charset="0"/>
                <a:cs typeface="Times New Roman" panose="02020603050405020304" pitchFamily="18" charset="0"/>
              </a:rPr>
              <a:t>In variable-size framing, we need a way to define the end of the frame and the beginning of the next frame. </a:t>
            </a:r>
          </a:p>
          <a:p>
            <a:pPr algn="just" fontAlgn="base"/>
            <a:r>
              <a:rPr lang="en-US" sz="2000" dirty="0">
                <a:solidFill>
                  <a:srgbClr val="273239"/>
                </a:solidFill>
                <a:latin typeface="Times New Roman" panose="02020603050405020304" pitchFamily="18" charset="0"/>
                <a:cs typeface="Times New Roman" panose="02020603050405020304" pitchFamily="18" charset="0"/>
              </a:rPr>
              <a:t>Frames are generally data unit of data link layer that is transmitted among various network points. It includes complete and full addressing, protocols that are essential, and information under control. Physical layers only just accept and transfer stream of bits without any regard to meaning or structure. Therefore it is up to data link layer to simply develop and recognize frame boundaries.</a:t>
            </a:r>
          </a:p>
          <a:p>
            <a:pPr algn="just" fontAlgn="base"/>
            <a:r>
              <a:rPr lang="en-US" sz="2000" dirty="0">
                <a:solidFill>
                  <a:srgbClr val="273239"/>
                </a:solidFill>
                <a:latin typeface="Times New Roman" panose="02020603050405020304" pitchFamily="18" charset="0"/>
                <a:cs typeface="Times New Roman" panose="02020603050405020304" pitchFamily="18" charset="0"/>
              </a:rPr>
              <a:t>This can be achieved by attaching special types of bit patterns to start and end of the frame. If all of these bit patterns might accidentally occur in data, special care is needed to be taken to simply make sure that these bit patterns are not interpreted incorrectly or wrong as frame delimiters.</a:t>
            </a:r>
          </a:p>
          <a:p>
            <a:pPr algn="just"/>
            <a:endParaRPr lang="en-IN" sz="2000" dirty="0">
              <a:latin typeface="Times New Roman" panose="02020603050405020304" pitchFamily="18" charset="0"/>
              <a:cs typeface="Times New Roman" panose="02020603050405020304" pitchFamily="18" charset="0"/>
            </a:endParaRPr>
          </a:p>
          <a:p>
            <a:pPr marL="385763" indent="-385763" algn="l">
              <a:buFont typeface="Arial" panose="020B0604020202020204" pitchFamily="34" charset="0"/>
              <a:buChar char="•"/>
            </a:pPr>
            <a:r>
              <a:rPr lang="en-US" sz="2000" dirty="0">
                <a:solidFill>
                  <a:schemeClr val="tx1"/>
                </a:solidFill>
                <a:latin typeface="Times New Roman" panose="02020603050405020304" pitchFamily="18" charset="0"/>
                <a:cs typeface="Times New Roman" panose="02020603050405020304" pitchFamily="18" charset="0"/>
              </a:rPr>
              <a:t>Character count</a:t>
            </a:r>
          </a:p>
          <a:p>
            <a:pPr marL="385763" indent="-385763" algn="l">
              <a:buFont typeface="Arial" panose="020B0604020202020204" pitchFamily="34" charset="0"/>
              <a:buChar char="•"/>
            </a:pPr>
            <a:r>
              <a:rPr lang="en-US" sz="2000" dirty="0">
                <a:solidFill>
                  <a:schemeClr val="tx1"/>
                </a:solidFill>
                <a:latin typeface="Times New Roman" panose="02020603050405020304" pitchFamily="18" charset="0"/>
                <a:cs typeface="Times New Roman" panose="02020603050405020304" pitchFamily="18" charset="0"/>
              </a:rPr>
              <a:t>Flag Byte with character stuffing</a:t>
            </a:r>
          </a:p>
          <a:p>
            <a:pPr marL="385763" indent="-385763" algn="l">
              <a:buFont typeface="Arial" panose="020B0604020202020204" pitchFamily="34" charset="0"/>
              <a:buChar char="•"/>
            </a:pPr>
            <a:r>
              <a:rPr lang="en-US" sz="2000" dirty="0">
                <a:solidFill>
                  <a:schemeClr val="tx1"/>
                </a:solidFill>
                <a:latin typeface="Times New Roman" panose="02020603050405020304" pitchFamily="18" charset="0"/>
                <a:cs typeface="Times New Roman" panose="02020603050405020304" pitchFamily="18" charset="0"/>
              </a:rPr>
              <a:t>Starting and Ending flags , with bit stuffing </a:t>
            </a:r>
          </a:p>
          <a:p>
            <a:pPr algn="just"/>
            <a:endParaRPr lang="en-IN" sz="2000" dirty="0">
              <a:latin typeface="Times New Roman" panose="02020603050405020304" pitchFamily="18" charset="0"/>
              <a:cs typeface="Times New Roman" panose="02020603050405020304" pitchFamily="18" charset="0"/>
            </a:endParaRPr>
          </a:p>
          <a:p>
            <a:pPr algn="just" fontAlgn="base"/>
            <a:endParaRPr lang="en-US" sz="2000" b="1" dirty="0">
              <a:solidFill>
                <a:srgbClr val="273239"/>
              </a:solidFill>
              <a:latin typeface="Times New Roman" panose="02020603050405020304" pitchFamily="18" charset="0"/>
              <a:cs typeface="Times New Roman" panose="02020603050405020304" pitchFamily="18" charset="0"/>
            </a:endParaRPr>
          </a:p>
          <a:p>
            <a:pPr algn="just" fontAlgn="base"/>
            <a:endParaRPr lang="en-US" sz="2000" dirty="0">
              <a:solidFill>
                <a:srgbClr val="273239"/>
              </a:solidFill>
              <a:latin typeface="Times New Roman" panose="02020603050405020304" pitchFamily="18" charset="0"/>
              <a:cs typeface="Times New Roman" panose="02020603050405020304" pitchFamily="18" charset="0"/>
            </a:endParaRPr>
          </a:p>
          <a:p>
            <a:pPr algn="just"/>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5864517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350838"/>
            <a:ext cx="7848600" cy="715962"/>
          </a:xfrm>
        </p:spPr>
        <p:txBody>
          <a:bodyPr anchor="ctr">
            <a:noAutofit/>
          </a:bodyPr>
          <a:lstStyle/>
          <a:p>
            <a:br>
              <a:rPr lang="en-IN" sz="3200" i="1" dirty="0"/>
            </a:br>
            <a:r>
              <a:rPr lang="en-IN" sz="3200" b="1" i="1" dirty="0"/>
              <a:t>Data Link Control- </a:t>
            </a:r>
            <a:r>
              <a:rPr lang="en-IN" sz="3200" b="1" dirty="0"/>
              <a:t>Stop-and-Wait Protocol</a:t>
            </a:r>
            <a:br>
              <a:rPr lang="en-IN" sz="3200" dirty="0"/>
            </a:br>
            <a:endParaRPr lang="en-IN" sz="3200" dirty="0"/>
          </a:p>
        </p:txBody>
      </p:sp>
      <p:sp>
        <p:nvSpPr>
          <p:cNvPr id="4" name="Date Placeholder 3"/>
          <p:cNvSpPr>
            <a:spLocks noGrp="1"/>
          </p:cNvSpPr>
          <p:nvPr>
            <p:ph type="dt" sz="half" idx="10"/>
          </p:nvPr>
        </p:nvSpPr>
        <p:spPr>
          <a:xfrm>
            <a:off x="6629400" y="6340475"/>
            <a:ext cx="1295400" cy="365125"/>
          </a:xfrm>
        </p:spPr>
        <p:txBody>
          <a:bodyPr anchor="ctr">
            <a:normAutofit fontScale="92500"/>
          </a:bodyPr>
          <a:lstStyle/>
          <a:p>
            <a:pPr>
              <a:spcAft>
                <a:spcPts val="600"/>
              </a:spcAft>
            </a:pPr>
            <a:fld id="{F6C643BA-ACA1-44BF-9071-763295A35907}" type="datetime4">
              <a:rPr lang="en-US" smtClean="0"/>
              <a:pPr>
                <a:spcAft>
                  <a:spcPts val="600"/>
                </a:spcAft>
              </a:pPr>
              <a:t>September 6, 2024</a:t>
            </a:fld>
            <a:endParaRPr lang="en-US"/>
          </a:p>
        </p:txBody>
      </p:sp>
      <p:sp>
        <p:nvSpPr>
          <p:cNvPr id="5" name="Footer Placeholder 4"/>
          <p:cNvSpPr>
            <a:spLocks noGrp="1"/>
          </p:cNvSpPr>
          <p:nvPr>
            <p:ph type="ftr" sz="quarter" idx="11"/>
          </p:nvPr>
        </p:nvSpPr>
        <p:spPr>
          <a:xfrm>
            <a:off x="1524000" y="6351494"/>
            <a:ext cx="5029200" cy="365125"/>
          </a:xfrm>
        </p:spPr>
        <p:txBody>
          <a:bodyPr anchor="ctr">
            <a:normAutofit/>
          </a:bodyPr>
          <a:lstStyle/>
          <a:p>
            <a:pPr>
              <a:spcAft>
                <a:spcPts val="600"/>
              </a:spcAft>
            </a:pPr>
            <a:r>
              <a:rPr lang="en-US"/>
              <a:t>Department of Computer Science &amp; Engineering, VNRVJIET, Hyderabad</a:t>
            </a:r>
          </a:p>
        </p:txBody>
      </p:sp>
      <p:sp>
        <p:nvSpPr>
          <p:cNvPr id="6" name="Slide Number Placeholder 5"/>
          <p:cNvSpPr>
            <a:spLocks noGrp="1"/>
          </p:cNvSpPr>
          <p:nvPr>
            <p:ph type="sldNum" sz="quarter" idx="12"/>
          </p:nvPr>
        </p:nvSpPr>
        <p:spPr>
          <a:xfrm>
            <a:off x="8001000" y="6340475"/>
            <a:ext cx="762000" cy="365125"/>
          </a:xfrm>
        </p:spPr>
        <p:txBody>
          <a:bodyPr anchor="ctr">
            <a:normAutofit/>
          </a:bodyPr>
          <a:lstStyle/>
          <a:p>
            <a:pPr>
              <a:spcAft>
                <a:spcPts val="600"/>
              </a:spcAft>
            </a:pPr>
            <a:fld id="{C4FA3F07-B4E9-4FEB-BC07-B9713C186F28}" type="slidenum">
              <a:rPr lang="en-US" smtClean="0"/>
              <a:pPr>
                <a:spcAft>
                  <a:spcPts val="600"/>
                </a:spcAft>
              </a:pPr>
              <a:t>60</a:t>
            </a:fld>
            <a:endParaRPr lang="en-US"/>
          </a:p>
        </p:txBody>
      </p:sp>
      <p:pic>
        <p:nvPicPr>
          <p:cNvPr id="8" name="Content Placeholder 7">
            <a:extLst>
              <a:ext uri="{FF2B5EF4-FFF2-40B4-BE49-F238E27FC236}">
                <a16:creationId xmlns:a16="http://schemas.microsoft.com/office/drawing/2014/main" id="{A4C59F7B-E397-4A8F-9C3F-2D79800680B9}"/>
              </a:ext>
            </a:extLst>
          </p:cNvPr>
          <p:cNvPicPr>
            <a:picLocks noGrp="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481013" y="1398534"/>
            <a:ext cx="8305799" cy="4210600"/>
          </a:xfrm>
          <a:prstGeom prst="rect">
            <a:avLst/>
          </a:prstGeom>
          <a:noFill/>
          <a:ln>
            <a:noFill/>
          </a:ln>
        </p:spPr>
      </p:pic>
      <p:sp>
        <p:nvSpPr>
          <p:cNvPr id="9" name="TextBox 8">
            <a:extLst>
              <a:ext uri="{FF2B5EF4-FFF2-40B4-BE49-F238E27FC236}">
                <a16:creationId xmlns:a16="http://schemas.microsoft.com/office/drawing/2014/main" id="{9D9EFB9E-6A30-45BD-A170-0C1B9099403A}"/>
              </a:ext>
            </a:extLst>
          </p:cNvPr>
          <p:cNvSpPr txBox="1"/>
          <p:nvPr/>
        </p:nvSpPr>
        <p:spPr>
          <a:xfrm>
            <a:off x="609600" y="5702699"/>
            <a:ext cx="7848600" cy="461665"/>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IN" sz="2400" dirty="0"/>
              <a:t>At Sender Site</a:t>
            </a:r>
          </a:p>
        </p:txBody>
      </p:sp>
    </p:spTree>
    <p:extLst>
      <p:ext uri="{BB962C8B-B14F-4D97-AF65-F5344CB8AC3E}">
        <p14:creationId xmlns:p14="http://schemas.microsoft.com/office/powerpoint/2010/main" val="213726292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6629400" y="6340475"/>
            <a:ext cx="1295400" cy="365125"/>
          </a:xfrm>
        </p:spPr>
        <p:txBody>
          <a:bodyPr anchor="ctr">
            <a:normAutofit fontScale="92500"/>
          </a:bodyPr>
          <a:lstStyle/>
          <a:p>
            <a:pPr>
              <a:spcAft>
                <a:spcPts val="600"/>
              </a:spcAft>
            </a:pPr>
            <a:fld id="{F6C643BA-ACA1-44BF-9071-763295A35907}" type="datetime4">
              <a:rPr lang="en-US" smtClean="0"/>
              <a:pPr>
                <a:spcAft>
                  <a:spcPts val="600"/>
                </a:spcAft>
              </a:pPr>
              <a:t>September 6, 2024</a:t>
            </a:fld>
            <a:endParaRPr lang="en-US" dirty="0"/>
          </a:p>
        </p:txBody>
      </p:sp>
      <p:sp>
        <p:nvSpPr>
          <p:cNvPr id="6" name="Slide Number Placeholder 5"/>
          <p:cNvSpPr>
            <a:spLocks noGrp="1"/>
          </p:cNvSpPr>
          <p:nvPr>
            <p:ph type="sldNum" sz="quarter" idx="12"/>
          </p:nvPr>
        </p:nvSpPr>
        <p:spPr>
          <a:xfrm>
            <a:off x="8001000" y="6340475"/>
            <a:ext cx="762000" cy="365125"/>
          </a:xfrm>
        </p:spPr>
        <p:txBody>
          <a:bodyPr anchor="ctr">
            <a:normAutofit/>
          </a:bodyPr>
          <a:lstStyle/>
          <a:p>
            <a:pPr>
              <a:spcAft>
                <a:spcPts val="600"/>
              </a:spcAft>
            </a:pPr>
            <a:fld id="{C4FA3F07-B4E9-4FEB-BC07-B9713C186F28}" type="slidenum">
              <a:rPr lang="en-US" smtClean="0"/>
              <a:pPr>
                <a:spcAft>
                  <a:spcPts val="600"/>
                </a:spcAft>
              </a:pPr>
              <a:t>61</a:t>
            </a:fld>
            <a:endParaRPr lang="en-US"/>
          </a:p>
        </p:txBody>
      </p:sp>
      <p:sp>
        <p:nvSpPr>
          <p:cNvPr id="7" name="Content Placeholder 6">
            <a:extLst>
              <a:ext uri="{FF2B5EF4-FFF2-40B4-BE49-F238E27FC236}">
                <a16:creationId xmlns:a16="http://schemas.microsoft.com/office/drawing/2014/main" id="{69CC5020-EF29-49D3-9A18-8F9037BDC801}"/>
              </a:ext>
            </a:extLst>
          </p:cNvPr>
          <p:cNvSpPr>
            <a:spLocks noGrp="1"/>
          </p:cNvSpPr>
          <p:nvPr>
            <p:ph sz="half" idx="1"/>
          </p:nvPr>
        </p:nvSpPr>
        <p:spPr>
          <a:xfrm>
            <a:off x="457200" y="1066800"/>
            <a:ext cx="8305800" cy="5059363"/>
          </a:xfrm>
        </p:spPr>
        <p:txBody>
          <a:bodyPr>
            <a:normAutofit/>
          </a:bodyPr>
          <a:lstStyle/>
          <a:p>
            <a:pPr marL="0" indent="0" algn="just">
              <a:buNone/>
            </a:pPr>
            <a:r>
              <a:rPr lang="en-US" sz="2000" b="1" dirty="0">
                <a:solidFill>
                  <a:srgbClr val="333333"/>
                </a:solidFill>
                <a:highlight>
                  <a:srgbClr val="FFFFFF"/>
                </a:highlight>
                <a:latin typeface="Times New Roman" panose="02020603050405020304" pitchFamily="18" charset="0"/>
                <a:cs typeface="Times New Roman" panose="02020603050405020304" pitchFamily="18" charset="0"/>
              </a:rPr>
              <a:t>Receiver</a:t>
            </a:r>
            <a:r>
              <a:rPr lang="en-US" sz="2000" b="1" i="0" dirty="0">
                <a:solidFill>
                  <a:srgbClr val="333333"/>
                </a:solidFill>
                <a:effectLst/>
                <a:highlight>
                  <a:srgbClr val="FFFFFF"/>
                </a:highlight>
                <a:latin typeface="Times New Roman" panose="02020603050405020304" pitchFamily="18" charset="0"/>
                <a:cs typeface="Times New Roman" panose="02020603050405020304" pitchFamily="18" charset="0"/>
              </a:rPr>
              <a:t> side</a:t>
            </a:r>
            <a:endParaRPr lang="en-US" sz="2000" b="0" i="0" dirty="0">
              <a:solidFill>
                <a:srgbClr val="610B4B"/>
              </a:solidFill>
              <a:effectLst/>
              <a:highlight>
                <a:srgbClr val="FFFFFF"/>
              </a:highlight>
              <a:latin typeface="Times New Roman" panose="02020603050405020304" pitchFamily="18" charset="0"/>
              <a:cs typeface="Times New Roman" panose="02020603050405020304" pitchFamily="18" charset="0"/>
            </a:endParaRPr>
          </a:p>
          <a:p>
            <a:pPr algn="just"/>
            <a:r>
              <a:rPr lang="en-US" sz="2000" b="1" i="0" dirty="0">
                <a:solidFill>
                  <a:srgbClr val="333333"/>
                </a:solidFill>
                <a:effectLst/>
                <a:highlight>
                  <a:srgbClr val="FFFFFF"/>
                </a:highlight>
                <a:latin typeface="Times New Roman" panose="02020603050405020304" pitchFamily="18" charset="0"/>
                <a:cs typeface="Times New Roman" panose="02020603050405020304" pitchFamily="18" charset="0"/>
              </a:rPr>
              <a:t>Rule 1:</a:t>
            </a:r>
            <a:r>
              <a:rPr lang="en-US" sz="2000" b="0" i="0" dirty="0">
                <a:solidFill>
                  <a:srgbClr val="333333"/>
                </a:solidFill>
                <a:effectLst/>
                <a:highlight>
                  <a:srgbClr val="FFFFFF"/>
                </a:highlight>
                <a:latin typeface="Times New Roman" panose="02020603050405020304" pitchFamily="18" charset="0"/>
                <a:cs typeface="Times New Roman" panose="02020603050405020304" pitchFamily="18" charset="0"/>
              </a:rPr>
              <a:t> Receive and then consume the data packet.</a:t>
            </a:r>
          </a:p>
          <a:p>
            <a:pPr algn="just"/>
            <a:r>
              <a:rPr lang="en-US" sz="2000" b="1" i="0" dirty="0">
                <a:solidFill>
                  <a:srgbClr val="333333"/>
                </a:solidFill>
                <a:effectLst/>
                <a:highlight>
                  <a:srgbClr val="FFFFFF"/>
                </a:highlight>
                <a:latin typeface="Times New Roman" panose="02020603050405020304" pitchFamily="18" charset="0"/>
                <a:cs typeface="Times New Roman" panose="02020603050405020304" pitchFamily="18" charset="0"/>
              </a:rPr>
              <a:t>Rule 2:</a:t>
            </a:r>
            <a:r>
              <a:rPr lang="en-US" sz="2000" b="0" i="0" dirty="0">
                <a:solidFill>
                  <a:srgbClr val="333333"/>
                </a:solidFill>
                <a:effectLst/>
                <a:highlight>
                  <a:srgbClr val="FFFFFF"/>
                </a:highlight>
                <a:latin typeface="Times New Roman" panose="02020603050405020304" pitchFamily="18" charset="0"/>
                <a:cs typeface="Times New Roman" panose="02020603050405020304" pitchFamily="18" charset="0"/>
              </a:rPr>
              <a:t> When the data packet is consumed, receiver sends the acknowledgment to the sender.</a:t>
            </a:r>
          </a:p>
          <a:p>
            <a:pPr marL="0" indent="0" algn="just">
              <a:buNone/>
            </a:pPr>
            <a:endParaRPr lang="en-US" sz="2000" b="0" i="0" dirty="0">
              <a:solidFill>
                <a:srgbClr val="333333"/>
              </a:solidFill>
              <a:effectLst/>
              <a:highlight>
                <a:srgbClr val="FFFFFF"/>
              </a:highlight>
              <a:latin typeface="Times New Roman" panose="02020603050405020304" pitchFamily="18" charset="0"/>
              <a:cs typeface="Times New Roman" panose="02020603050405020304" pitchFamily="18" charset="0"/>
            </a:endParaRPr>
          </a:p>
          <a:p>
            <a:pPr marL="0" indent="0" algn="just">
              <a:buNone/>
            </a:pPr>
            <a:endParaRPr lang="en-US" sz="2000" b="0" i="0" dirty="0">
              <a:solidFill>
                <a:srgbClr val="333333"/>
              </a:solidFill>
              <a:effectLst/>
              <a:highlight>
                <a:srgbClr val="FFFFFF"/>
              </a:highlight>
              <a:latin typeface="Times New Roman" panose="02020603050405020304" pitchFamily="18" charset="0"/>
              <a:cs typeface="Times New Roman" panose="02020603050405020304" pitchFamily="18" charset="0"/>
            </a:endParaRPr>
          </a:p>
          <a:p>
            <a:pPr algn="just"/>
            <a:r>
              <a:rPr lang="en-US" sz="2000" b="0" i="0" dirty="0">
                <a:solidFill>
                  <a:srgbClr val="333333"/>
                </a:solidFill>
                <a:effectLst/>
                <a:highlight>
                  <a:srgbClr val="FFFFFF"/>
                </a:highlight>
                <a:latin typeface="Times New Roman" panose="02020603050405020304" pitchFamily="18" charset="0"/>
                <a:cs typeface="Times New Roman" panose="02020603050405020304" pitchFamily="18" charset="0"/>
              </a:rPr>
              <a:t>Therefore, the idea of stop and wait protocol in the receiver's side is also very simple, i.e., consume the packet, and once the packet is consumed, the acknowledgment is sent. This is known as a flow control mechanism.</a:t>
            </a:r>
          </a:p>
          <a:p>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3686526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350838"/>
            <a:ext cx="7848600" cy="715962"/>
          </a:xfrm>
        </p:spPr>
        <p:txBody>
          <a:bodyPr anchor="ctr">
            <a:noAutofit/>
          </a:bodyPr>
          <a:lstStyle/>
          <a:p>
            <a:br>
              <a:rPr lang="en-IN" sz="3200" i="1" dirty="0"/>
            </a:br>
            <a:r>
              <a:rPr lang="en-IN" sz="3200" b="1" i="1" dirty="0"/>
              <a:t>Data Link Control- </a:t>
            </a:r>
            <a:r>
              <a:rPr lang="en-IN" sz="3200" b="1" dirty="0"/>
              <a:t>Stop-and-Wait Protocol</a:t>
            </a:r>
            <a:br>
              <a:rPr lang="en-IN" sz="3200" dirty="0"/>
            </a:br>
            <a:endParaRPr lang="en-IN" sz="3200" dirty="0"/>
          </a:p>
        </p:txBody>
      </p:sp>
      <p:sp>
        <p:nvSpPr>
          <p:cNvPr id="4" name="Date Placeholder 3"/>
          <p:cNvSpPr>
            <a:spLocks noGrp="1"/>
          </p:cNvSpPr>
          <p:nvPr>
            <p:ph type="dt" sz="half" idx="10"/>
          </p:nvPr>
        </p:nvSpPr>
        <p:spPr>
          <a:xfrm>
            <a:off x="6629400" y="6340475"/>
            <a:ext cx="1295400" cy="365125"/>
          </a:xfrm>
        </p:spPr>
        <p:txBody>
          <a:bodyPr anchor="ctr">
            <a:normAutofit fontScale="92500"/>
          </a:bodyPr>
          <a:lstStyle/>
          <a:p>
            <a:pPr>
              <a:spcAft>
                <a:spcPts val="600"/>
              </a:spcAft>
            </a:pPr>
            <a:fld id="{F6C643BA-ACA1-44BF-9071-763295A35907}" type="datetime4">
              <a:rPr lang="en-US" smtClean="0"/>
              <a:pPr>
                <a:spcAft>
                  <a:spcPts val="600"/>
                </a:spcAft>
              </a:pPr>
              <a:t>September 6, 2024</a:t>
            </a:fld>
            <a:endParaRPr lang="en-US"/>
          </a:p>
        </p:txBody>
      </p:sp>
      <p:sp>
        <p:nvSpPr>
          <p:cNvPr id="5" name="Footer Placeholder 4"/>
          <p:cNvSpPr>
            <a:spLocks noGrp="1"/>
          </p:cNvSpPr>
          <p:nvPr>
            <p:ph type="ftr" sz="quarter" idx="11"/>
          </p:nvPr>
        </p:nvSpPr>
        <p:spPr>
          <a:xfrm>
            <a:off x="1524000" y="6351494"/>
            <a:ext cx="5029200" cy="365125"/>
          </a:xfrm>
        </p:spPr>
        <p:txBody>
          <a:bodyPr anchor="ctr">
            <a:normAutofit/>
          </a:bodyPr>
          <a:lstStyle/>
          <a:p>
            <a:pPr>
              <a:spcAft>
                <a:spcPts val="600"/>
              </a:spcAft>
            </a:pPr>
            <a:r>
              <a:rPr lang="en-US"/>
              <a:t>Department of Computer Science &amp; Engineering, VNRVJIET, Hyderabad</a:t>
            </a:r>
          </a:p>
        </p:txBody>
      </p:sp>
      <p:sp>
        <p:nvSpPr>
          <p:cNvPr id="6" name="Slide Number Placeholder 5"/>
          <p:cNvSpPr>
            <a:spLocks noGrp="1"/>
          </p:cNvSpPr>
          <p:nvPr>
            <p:ph type="sldNum" sz="quarter" idx="12"/>
          </p:nvPr>
        </p:nvSpPr>
        <p:spPr>
          <a:xfrm>
            <a:off x="8001000" y="6340475"/>
            <a:ext cx="762000" cy="365125"/>
          </a:xfrm>
        </p:spPr>
        <p:txBody>
          <a:bodyPr anchor="ctr">
            <a:normAutofit/>
          </a:bodyPr>
          <a:lstStyle/>
          <a:p>
            <a:pPr>
              <a:spcAft>
                <a:spcPts val="600"/>
              </a:spcAft>
            </a:pPr>
            <a:fld id="{C4FA3F07-B4E9-4FEB-BC07-B9713C186F28}" type="slidenum">
              <a:rPr lang="en-US" smtClean="0"/>
              <a:pPr>
                <a:spcAft>
                  <a:spcPts val="600"/>
                </a:spcAft>
              </a:pPr>
              <a:t>62</a:t>
            </a:fld>
            <a:endParaRPr lang="en-US"/>
          </a:p>
        </p:txBody>
      </p:sp>
      <p:pic>
        <p:nvPicPr>
          <p:cNvPr id="9" name="Content Placeholder 8">
            <a:extLst>
              <a:ext uri="{FF2B5EF4-FFF2-40B4-BE49-F238E27FC236}">
                <a16:creationId xmlns:a16="http://schemas.microsoft.com/office/drawing/2014/main" id="{71A4F1C8-6260-4BD7-9A17-2030EBFF436D}"/>
              </a:ext>
            </a:extLst>
          </p:cNvPr>
          <p:cNvPicPr>
            <a:picLocks noGrp="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609600" y="1600200"/>
            <a:ext cx="7848600" cy="4038600"/>
          </a:xfrm>
          <a:prstGeom prst="rect">
            <a:avLst/>
          </a:prstGeom>
          <a:noFill/>
          <a:ln>
            <a:noFill/>
          </a:ln>
        </p:spPr>
      </p:pic>
      <p:sp>
        <p:nvSpPr>
          <p:cNvPr id="10" name="TextBox 9">
            <a:extLst>
              <a:ext uri="{FF2B5EF4-FFF2-40B4-BE49-F238E27FC236}">
                <a16:creationId xmlns:a16="http://schemas.microsoft.com/office/drawing/2014/main" id="{DD12A48C-D637-4E4E-939F-E6B9251D9C7E}"/>
              </a:ext>
            </a:extLst>
          </p:cNvPr>
          <p:cNvSpPr txBox="1"/>
          <p:nvPr/>
        </p:nvSpPr>
        <p:spPr>
          <a:xfrm>
            <a:off x="609600" y="5702699"/>
            <a:ext cx="7848600" cy="461665"/>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IN" sz="2400" dirty="0"/>
              <a:t>At Receiver site </a:t>
            </a:r>
          </a:p>
        </p:txBody>
      </p:sp>
    </p:spTree>
    <p:extLst>
      <p:ext uri="{BB962C8B-B14F-4D97-AF65-F5344CB8AC3E}">
        <p14:creationId xmlns:p14="http://schemas.microsoft.com/office/powerpoint/2010/main" val="405432274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0DDFEBC-5B83-7BF9-B69A-EC9848F36C52}"/>
              </a:ext>
            </a:extLst>
          </p:cNvPr>
          <p:cNvSpPr>
            <a:spLocks noGrp="1"/>
          </p:cNvSpPr>
          <p:nvPr>
            <p:ph sz="half" idx="1"/>
          </p:nvPr>
        </p:nvSpPr>
        <p:spPr>
          <a:xfrm>
            <a:off x="457200" y="304800"/>
            <a:ext cx="8229600" cy="5821363"/>
          </a:xfrm>
        </p:spPr>
        <p:txBody>
          <a:bodyPr/>
          <a:lstStyle/>
          <a:p>
            <a:pPr marL="0" indent="0">
              <a:buNone/>
            </a:pPr>
            <a:r>
              <a:rPr lang="en-US" dirty="0"/>
              <a:t>Flow diagram</a:t>
            </a:r>
          </a:p>
          <a:p>
            <a:pPr marL="0" indent="0">
              <a:buNone/>
            </a:pPr>
            <a:endParaRPr lang="en-US" dirty="0"/>
          </a:p>
          <a:p>
            <a:pPr marL="0" indent="0">
              <a:buNone/>
            </a:pPr>
            <a:endParaRPr lang="en-US" dirty="0"/>
          </a:p>
          <a:p>
            <a:pPr marL="0" indent="0">
              <a:buNone/>
            </a:pPr>
            <a:endParaRPr lang="en-IN" dirty="0"/>
          </a:p>
        </p:txBody>
      </p:sp>
      <p:pic>
        <p:nvPicPr>
          <p:cNvPr id="6" name="Content Placeholder 5">
            <a:extLst>
              <a:ext uri="{FF2B5EF4-FFF2-40B4-BE49-F238E27FC236}">
                <a16:creationId xmlns:a16="http://schemas.microsoft.com/office/drawing/2014/main" id="{E2AA6949-E42D-1A95-EA9C-FBF2F03728FE}"/>
              </a:ext>
            </a:extLst>
          </p:cNvPr>
          <p:cNvPicPr>
            <a:picLocks noChangeAspect="1"/>
          </p:cNvPicPr>
          <p:nvPr/>
        </p:nvPicPr>
        <p:blipFill>
          <a:blip r:embed="rId2"/>
          <a:stretch>
            <a:fillRect/>
          </a:stretch>
        </p:blipFill>
        <p:spPr>
          <a:xfrm>
            <a:off x="2743200" y="1371600"/>
            <a:ext cx="4038600" cy="2285892"/>
          </a:xfrm>
          <a:prstGeom prst="rect">
            <a:avLst/>
          </a:prstGeom>
        </p:spPr>
      </p:pic>
    </p:spTree>
    <p:extLst>
      <p:ext uri="{BB962C8B-B14F-4D97-AF65-F5344CB8AC3E}">
        <p14:creationId xmlns:p14="http://schemas.microsoft.com/office/powerpoint/2010/main" val="175065083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923C1CD-8839-D219-E417-9DBAAA4402D1}"/>
              </a:ext>
            </a:extLst>
          </p:cNvPr>
          <p:cNvSpPr>
            <a:spLocks noGrp="1"/>
          </p:cNvSpPr>
          <p:nvPr>
            <p:ph idx="1"/>
          </p:nvPr>
        </p:nvSpPr>
        <p:spPr>
          <a:xfrm>
            <a:off x="457200" y="304800"/>
            <a:ext cx="8229600" cy="5821363"/>
          </a:xfrm>
        </p:spPr>
        <p:txBody>
          <a:bodyPr>
            <a:normAutofit/>
          </a:bodyPr>
          <a:lstStyle/>
          <a:p>
            <a:pPr marL="0" indent="0">
              <a:buNone/>
            </a:pPr>
            <a:r>
              <a:rPr lang="en-US" sz="2000" b="1" i="0" dirty="0">
                <a:solidFill>
                  <a:srgbClr val="273239"/>
                </a:solidFill>
                <a:effectLst/>
                <a:highlight>
                  <a:srgbClr val="FFFFFF"/>
                </a:highlight>
                <a:latin typeface="Times New Roman" panose="02020603050405020304" pitchFamily="18" charset="0"/>
                <a:cs typeface="Times New Roman" panose="02020603050405020304" pitchFamily="18" charset="0"/>
              </a:rPr>
              <a:t>Problems Associated with Stop and Wait</a:t>
            </a:r>
          </a:p>
          <a:p>
            <a:pPr marL="457200" indent="-457200">
              <a:buFont typeface="+mj-lt"/>
              <a:buAutoNum type="arabicPeriod"/>
            </a:pPr>
            <a:r>
              <a:rPr lang="en-US" sz="2000" dirty="0">
                <a:latin typeface="Times New Roman" panose="02020603050405020304" pitchFamily="18" charset="0"/>
                <a:cs typeface="Times New Roman" panose="02020603050405020304" pitchFamily="18" charset="0"/>
              </a:rPr>
              <a:t>Lost data </a:t>
            </a:r>
          </a:p>
          <a:p>
            <a:pPr marL="0" indent="0">
              <a:buNone/>
            </a:pPr>
            <a:endParaRPr lang="en-US" sz="2000" dirty="0">
              <a:latin typeface="Times New Roman" panose="02020603050405020304" pitchFamily="18" charset="0"/>
              <a:cs typeface="Times New Roman" panose="02020603050405020304" pitchFamily="18" charset="0"/>
            </a:endParaRPr>
          </a:p>
          <a:p>
            <a:pPr marL="457200" indent="-457200">
              <a:buFont typeface="+mj-lt"/>
              <a:buAutoNum type="arabicPeriod"/>
            </a:pPr>
            <a:endParaRPr lang="en-US" sz="2000" dirty="0">
              <a:latin typeface="Times New Roman" panose="02020603050405020304" pitchFamily="18" charset="0"/>
              <a:cs typeface="Times New Roman" panose="02020603050405020304" pitchFamily="18" charset="0"/>
            </a:endParaRPr>
          </a:p>
          <a:p>
            <a:pPr marL="457200" indent="-457200">
              <a:buFont typeface="+mj-lt"/>
              <a:buAutoNum type="arabicPeriod"/>
            </a:pPr>
            <a:endParaRPr lang="en-US" sz="2000" dirty="0">
              <a:latin typeface="Times New Roman" panose="02020603050405020304" pitchFamily="18" charset="0"/>
              <a:cs typeface="Times New Roman" panose="02020603050405020304" pitchFamily="18" charset="0"/>
            </a:endParaRPr>
          </a:p>
          <a:p>
            <a:pPr marL="457200" indent="-457200">
              <a:buFont typeface="+mj-lt"/>
              <a:buAutoNum type="arabicPeriod"/>
            </a:pPr>
            <a:endParaRPr lang="en-US" sz="2000" dirty="0">
              <a:latin typeface="Times New Roman" panose="02020603050405020304" pitchFamily="18" charset="0"/>
              <a:cs typeface="Times New Roman" panose="02020603050405020304" pitchFamily="18" charset="0"/>
            </a:endParaRPr>
          </a:p>
          <a:p>
            <a:pPr marL="457200" indent="-457200">
              <a:buFont typeface="+mj-lt"/>
              <a:buAutoNum type="arabicPeriod"/>
            </a:pPr>
            <a:endParaRPr lang="en-US" sz="2000" dirty="0">
              <a:latin typeface="Times New Roman" panose="02020603050405020304" pitchFamily="18" charset="0"/>
              <a:cs typeface="Times New Roman" panose="02020603050405020304" pitchFamily="18" charset="0"/>
            </a:endParaRPr>
          </a:p>
          <a:p>
            <a:pPr marL="457200" indent="-457200">
              <a:buFont typeface="+mj-lt"/>
              <a:buAutoNum type="arabicPeriod"/>
            </a:pPr>
            <a:endParaRPr lang="en-US" sz="2000" dirty="0">
              <a:latin typeface="Times New Roman" panose="02020603050405020304" pitchFamily="18" charset="0"/>
              <a:cs typeface="Times New Roman" panose="02020603050405020304" pitchFamily="18" charset="0"/>
            </a:endParaRPr>
          </a:p>
          <a:p>
            <a:pPr marL="457200" indent="-457200">
              <a:buFont typeface="+mj-lt"/>
              <a:buAutoNum type="arabicPeriod"/>
            </a:pPr>
            <a:endParaRPr lang="en-US" sz="2000" dirty="0">
              <a:latin typeface="Times New Roman" panose="02020603050405020304" pitchFamily="18" charset="0"/>
              <a:cs typeface="Times New Roman" panose="02020603050405020304" pitchFamily="18" charset="0"/>
            </a:endParaRPr>
          </a:p>
          <a:p>
            <a:pPr marL="457200" indent="-457200">
              <a:buFont typeface="+mj-lt"/>
              <a:buAutoNum type="arabicPeriod"/>
            </a:pPr>
            <a:endParaRPr lang="en-US" sz="2000" dirty="0">
              <a:latin typeface="Times New Roman" panose="02020603050405020304" pitchFamily="18" charset="0"/>
              <a:cs typeface="Times New Roman" panose="02020603050405020304" pitchFamily="18" charset="0"/>
            </a:endParaRPr>
          </a:p>
          <a:p>
            <a:pPr marL="0" indent="0">
              <a:buNone/>
            </a:pPr>
            <a:r>
              <a:rPr lang="en-US" sz="2000" dirty="0">
                <a:latin typeface="Times New Roman" panose="02020603050405020304" pitchFamily="18" charset="0"/>
                <a:cs typeface="Times New Roman" panose="02020603050405020304" pitchFamily="18" charset="0"/>
              </a:rPr>
              <a:t>2. Lost acknowledgement</a:t>
            </a:r>
          </a:p>
          <a:p>
            <a:pPr marL="457200" indent="-457200">
              <a:buFont typeface="+mj-lt"/>
              <a:buAutoNum type="arabicPeriod"/>
            </a:pPr>
            <a:endParaRPr lang="en-US" sz="2000" dirty="0">
              <a:latin typeface="Times New Roman" panose="02020603050405020304" pitchFamily="18" charset="0"/>
              <a:cs typeface="Times New Roman" panose="02020603050405020304" pitchFamily="18" charset="0"/>
            </a:endParaRPr>
          </a:p>
          <a:p>
            <a:pPr marL="0" indent="0">
              <a:buNone/>
            </a:pPr>
            <a:endParaRPr lang="en-IN" sz="20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593F285F-FA00-518D-F987-35514441F5E5}"/>
              </a:ext>
            </a:extLst>
          </p:cNvPr>
          <p:cNvPicPr>
            <a:picLocks noChangeAspect="1"/>
          </p:cNvPicPr>
          <p:nvPr/>
        </p:nvPicPr>
        <p:blipFill>
          <a:blip r:embed="rId2"/>
          <a:stretch>
            <a:fillRect/>
          </a:stretch>
        </p:blipFill>
        <p:spPr>
          <a:xfrm>
            <a:off x="1988615" y="1369142"/>
            <a:ext cx="4138019" cy="1831258"/>
          </a:xfrm>
          <a:prstGeom prst="rect">
            <a:avLst/>
          </a:prstGeom>
        </p:spPr>
      </p:pic>
      <p:pic>
        <p:nvPicPr>
          <p:cNvPr id="7" name="Picture 6">
            <a:extLst>
              <a:ext uri="{FF2B5EF4-FFF2-40B4-BE49-F238E27FC236}">
                <a16:creationId xmlns:a16="http://schemas.microsoft.com/office/drawing/2014/main" id="{38CA4C02-28EE-E0B0-9F00-4F8B94A773D3}"/>
              </a:ext>
            </a:extLst>
          </p:cNvPr>
          <p:cNvPicPr>
            <a:picLocks noChangeAspect="1"/>
          </p:cNvPicPr>
          <p:nvPr/>
        </p:nvPicPr>
        <p:blipFill>
          <a:blip r:embed="rId3"/>
          <a:stretch>
            <a:fillRect/>
          </a:stretch>
        </p:blipFill>
        <p:spPr>
          <a:xfrm>
            <a:off x="2274389" y="4572000"/>
            <a:ext cx="3566469" cy="1981200"/>
          </a:xfrm>
          <a:prstGeom prst="rect">
            <a:avLst/>
          </a:prstGeom>
        </p:spPr>
      </p:pic>
    </p:spTree>
    <p:extLst>
      <p:ext uri="{BB962C8B-B14F-4D97-AF65-F5344CB8AC3E}">
        <p14:creationId xmlns:p14="http://schemas.microsoft.com/office/powerpoint/2010/main" val="335686446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3279052-2F48-5952-524A-AC19EE49526D}"/>
              </a:ext>
            </a:extLst>
          </p:cNvPr>
          <p:cNvSpPr>
            <a:spLocks noGrp="1"/>
          </p:cNvSpPr>
          <p:nvPr>
            <p:ph idx="1"/>
          </p:nvPr>
        </p:nvSpPr>
        <p:spPr>
          <a:xfrm>
            <a:off x="457200" y="609600"/>
            <a:ext cx="8229600" cy="5745163"/>
          </a:xfrm>
        </p:spPr>
        <p:txBody>
          <a:bodyPr/>
          <a:lstStyle/>
          <a:p>
            <a:pPr marL="0" indent="0">
              <a:buNone/>
            </a:pPr>
            <a:r>
              <a:rPr lang="en-US" sz="2000" dirty="0">
                <a:latin typeface="Times New Roman" panose="02020603050405020304" pitchFamily="18" charset="0"/>
                <a:cs typeface="Times New Roman" panose="02020603050405020304" pitchFamily="18" charset="0"/>
              </a:rPr>
              <a:t>3. Delayed acknowledgement</a:t>
            </a: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endParaRPr lang="en-IN" dirty="0"/>
          </a:p>
        </p:txBody>
      </p:sp>
      <p:pic>
        <p:nvPicPr>
          <p:cNvPr id="4" name="Picture 3">
            <a:extLst>
              <a:ext uri="{FF2B5EF4-FFF2-40B4-BE49-F238E27FC236}">
                <a16:creationId xmlns:a16="http://schemas.microsoft.com/office/drawing/2014/main" id="{518D9816-203C-ED40-BB68-0C885224D941}"/>
              </a:ext>
            </a:extLst>
          </p:cNvPr>
          <p:cNvPicPr>
            <a:picLocks noChangeAspect="1"/>
          </p:cNvPicPr>
          <p:nvPr/>
        </p:nvPicPr>
        <p:blipFill>
          <a:blip r:embed="rId2"/>
          <a:stretch>
            <a:fillRect/>
          </a:stretch>
        </p:blipFill>
        <p:spPr>
          <a:xfrm>
            <a:off x="2640162" y="1843902"/>
            <a:ext cx="3863675" cy="3170195"/>
          </a:xfrm>
          <a:prstGeom prst="rect">
            <a:avLst/>
          </a:prstGeom>
        </p:spPr>
      </p:pic>
    </p:spTree>
    <p:extLst>
      <p:ext uri="{BB962C8B-B14F-4D97-AF65-F5344CB8AC3E}">
        <p14:creationId xmlns:p14="http://schemas.microsoft.com/office/powerpoint/2010/main" val="40287988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B482F71-F953-2487-F9CF-AE8196453811}"/>
              </a:ext>
            </a:extLst>
          </p:cNvPr>
          <p:cNvSpPr>
            <a:spLocks noGrp="1"/>
          </p:cNvSpPr>
          <p:nvPr>
            <p:ph idx="1"/>
          </p:nvPr>
        </p:nvSpPr>
        <p:spPr>
          <a:xfrm>
            <a:off x="457200" y="76200"/>
            <a:ext cx="8229600" cy="6049963"/>
          </a:xfrm>
        </p:spPr>
        <p:txBody>
          <a:bodyPr>
            <a:normAutofit/>
          </a:bodyPr>
          <a:lstStyle/>
          <a:p>
            <a:pPr marL="0" indent="0" algn="ctr">
              <a:buNone/>
            </a:pPr>
            <a:r>
              <a:rPr lang="en-IN" sz="2000" b="1" i="1" dirty="0">
                <a:solidFill>
                  <a:schemeClr val="accent4">
                    <a:lumMod val="75000"/>
                  </a:schemeClr>
                </a:solidFill>
                <a:latin typeface="Times New Roman" panose="02020603050405020304" pitchFamily="18" charset="0"/>
                <a:cs typeface="Times New Roman" pitchFamily="18" charset="0"/>
              </a:rPr>
              <a:t>Noisy Channels – Protocols</a:t>
            </a:r>
          </a:p>
          <a:p>
            <a:pPr marL="0" indent="0">
              <a:buNone/>
            </a:pPr>
            <a:r>
              <a:rPr lang="en-US" sz="2000" b="1" i="1" dirty="0">
                <a:solidFill>
                  <a:schemeClr val="accent4">
                    <a:lumMod val="75000"/>
                  </a:schemeClr>
                </a:solidFill>
                <a:latin typeface="Times New Roman" panose="02020603050405020304" pitchFamily="18" charset="0"/>
                <a:cs typeface="Times New Roman" pitchFamily="18" charset="0"/>
              </a:rPr>
              <a:t>1) </a:t>
            </a:r>
            <a:r>
              <a:rPr lang="en-IN" sz="2000" b="1" dirty="0">
                <a:solidFill>
                  <a:srgbClr val="FF0000"/>
                </a:solidFill>
                <a:latin typeface="Times New Roman" panose="02020603050405020304" pitchFamily="18" charset="0"/>
                <a:cs typeface="Times New Roman" pitchFamily="18" charset="0"/>
              </a:rPr>
              <a:t>Stop-and-Wait Automatic Repeat Request</a:t>
            </a:r>
          </a:p>
          <a:p>
            <a:pPr marL="0" indent="0">
              <a:buNone/>
            </a:pPr>
            <a:r>
              <a:rPr lang="en-US" sz="2000" dirty="0">
                <a:latin typeface="Times New Roman" panose="02020603050405020304" pitchFamily="18" charset="0"/>
                <a:cs typeface="Times New Roman" panose="02020603050405020304" pitchFamily="18" charset="0"/>
              </a:rPr>
              <a:t>Its an improved and modified version of stop and wait protocol. </a:t>
            </a: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r>
              <a:rPr lang="en-US" sz="2000" b="1" dirty="0">
                <a:latin typeface="Times New Roman" panose="02020603050405020304" pitchFamily="18" charset="0"/>
                <a:cs typeface="Times New Roman" panose="02020603050405020304" pitchFamily="18" charset="0"/>
              </a:rPr>
              <a:t>Stop and Wait ARQ assumes</a:t>
            </a:r>
            <a:endParaRPr lang="en-US" sz="2000" dirty="0">
              <a:latin typeface="Times New Roman" panose="02020603050405020304" pitchFamily="18" charset="0"/>
              <a:cs typeface="Times New Roman" panose="02020603050405020304" pitchFamily="18" charset="0"/>
            </a:endParaRPr>
          </a:p>
          <a:p>
            <a:pPr marL="0" indent="0">
              <a:buNone/>
            </a:pPr>
            <a:r>
              <a:rPr lang="en-US" sz="2000" dirty="0">
                <a:latin typeface="Times New Roman" panose="02020603050405020304" pitchFamily="18" charset="0"/>
                <a:cs typeface="Times New Roman" panose="02020603050405020304" pitchFamily="18" charset="0"/>
              </a:rPr>
              <a:t>The communication channel is noisy.</a:t>
            </a:r>
          </a:p>
          <a:p>
            <a:pPr marL="0" indent="0">
              <a:buNone/>
            </a:pPr>
            <a:r>
              <a:rPr lang="en-US" sz="2000" dirty="0">
                <a:latin typeface="Times New Roman" panose="02020603050405020304" pitchFamily="18" charset="0"/>
                <a:cs typeface="Times New Roman" panose="02020603050405020304" pitchFamily="18" charset="0"/>
              </a:rPr>
              <a:t>Errors may get introduced in the data during the transmission.</a:t>
            </a:r>
          </a:p>
          <a:p>
            <a:pPr marL="0" indent="0">
              <a:buNone/>
            </a:pPr>
            <a:r>
              <a:rPr lang="en-US" sz="2000" dirty="0">
                <a:latin typeface="Times New Roman" panose="02020603050405020304" pitchFamily="18" charset="0"/>
                <a:cs typeface="Times New Roman" panose="02020603050405020304" pitchFamily="18" charset="0"/>
              </a:rPr>
              <a:t> </a:t>
            </a:r>
          </a:p>
          <a:p>
            <a:pPr marL="0" indent="0">
              <a:buNone/>
            </a:pPr>
            <a:r>
              <a:rPr lang="en-US" sz="2000" b="1" dirty="0">
                <a:latin typeface="Times New Roman" panose="02020603050405020304" pitchFamily="18" charset="0"/>
                <a:cs typeface="Times New Roman" panose="02020603050405020304" pitchFamily="18" charset="0"/>
              </a:rPr>
              <a:t>Working-</a:t>
            </a:r>
            <a:endParaRPr lang="en-US" sz="2000" dirty="0">
              <a:latin typeface="Times New Roman" panose="02020603050405020304" pitchFamily="18" charset="0"/>
              <a:cs typeface="Times New Roman" panose="02020603050405020304" pitchFamily="18" charset="0"/>
            </a:endParaRPr>
          </a:p>
          <a:p>
            <a:pPr marL="0" indent="0">
              <a:buNone/>
            </a:pPr>
            <a:r>
              <a:rPr lang="en-US" sz="2000" dirty="0">
                <a:latin typeface="Times New Roman" panose="02020603050405020304" pitchFamily="18" charset="0"/>
                <a:cs typeface="Times New Roman" panose="02020603050405020304" pitchFamily="18" charset="0"/>
              </a:rPr>
              <a:t>Stop and wait ARQ works similar to stop and wait protocol.</a:t>
            </a:r>
          </a:p>
          <a:p>
            <a:pPr marL="0" indent="0">
              <a:buNone/>
            </a:pPr>
            <a:r>
              <a:rPr lang="en-US" sz="2000" dirty="0">
                <a:latin typeface="Times New Roman" panose="02020603050405020304" pitchFamily="18" charset="0"/>
                <a:cs typeface="Times New Roman" panose="02020603050405020304" pitchFamily="18" charset="0"/>
              </a:rPr>
              <a:t>It provides a solution to all the limitations of stop and wait protocol.</a:t>
            </a:r>
          </a:p>
          <a:p>
            <a:pPr marL="0" indent="0">
              <a:buNone/>
            </a:pPr>
            <a:r>
              <a:rPr lang="en-US" sz="2000" dirty="0">
                <a:latin typeface="Times New Roman" panose="02020603050405020304" pitchFamily="18" charset="0"/>
                <a:cs typeface="Times New Roman" panose="02020603050405020304" pitchFamily="18" charset="0"/>
              </a:rPr>
              <a:t>Stop and wait ARQ includes the following three extra elements.</a:t>
            </a:r>
          </a:p>
          <a:p>
            <a:pPr marL="0" indent="0">
              <a:buNone/>
            </a:pP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1391609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258DA6C-E536-B37E-77AD-7775199C0EB6}"/>
              </a:ext>
            </a:extLst>
          </p:cNvPr>
          <p:cNvSpPr>
            <a:spLocks noGrp="1"/>
          </p:cNvSpPr>
          <p:nvPr>
            <p:ph idx="1"/>
          </p:nvPr>
        </p:nvSpPr>
        <p:spPr>
          <a:xfrm>
            <a:off x="457200" y="533400"/>
            <a:ext cx="8229600" cy="5592763"/>
          </a:xfrm>
        </p:spPr>
        <p:txBody>
          <a:bodyPr>
            <a:normAutofit/>
          </a:bodyPr>
          <a:lstStyle/>
          <a:p>
            <a:pPr marL="0" indent="0">
              <a:buNone/>
            </a:pPr>
            <a:r>
              <a:rPr lang="en-US" sz="2000" b="1" dirty="0">
                <a:latin typeface="Times New Roman" panose="02020603050405020304" pitchFamily="18" charset="0"/>
                <a:cs typeface="Times New Roman" panose="02020603050405020304" pitchFamily="18" charset="0"/>
              </a:rPr>
              <a:t>Extra elements in stop and wait ARQ</a:t>
            </a:r>
            <a:endParaRPr lang="en-US" sz="32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Time out timer </a:t>
            </a:r>
          </a:p>
          <a:p>
            <a:r>
              <a:rPr lang="en-US" sz="2000" dirty="0">
                <a:latin typeface="Times New Roman" panose="02020603050405020304" pitchFamily="18" charset="0"/>
                <a:cs typeface="Times New Roman" panose="02020603050405020304" pitchFamily="18" charset="0"/>
              </a:rPr>
              <a:t>Sequence number for data packets </a:t>
            </a:r>
          </a:p>
          <a:p>
            <a:r>
              <a:rPr lang="en-US" sz="2000" dirty="0">
                <a:latin typeface="Times New Roman" panose="02020603050405020304" pitchFamily="18" charset="0"/>
                <a:cs typeface="Times New Roman" panose="02020603050405020304" pitchFamily="18" charset="0"/>
              </a:rPr>
              <a:t>Sequence number for acknowledgements</a:t>
            </a:r>
          </a:p>
          <a:p>
            <a:endParaRPr lang="en-US"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pPr marL="0" indent="0">
              <a:buNone/>
            </a:pPr>
            <a:r>
              <a:rPr lang="en-US" sz="2000" b="1" dirty="0">
                <a:latin typeface="Times New Roman" panose="02020603050405020304" pitchFamily="18" charset="0"/>
                <a:cs typeface="Times New Roman" panose="02020603050405020304" pitchFamily="18" charset="0"/>
              </a:rPr>
              <a:t>Stop and Wait ARQ</a:t>
            </a:r>
          </a:p>
          <a:p>
            <a:pPr marL="0" indent="0">
              <a:buNone/>
            </a:pPr>
            <a:r>
              <a:rPr lang="en-US" sz="2000" dirty="0">
                <a:latin typeface="Times New Roman" panose="02020603050405020304" pitchFamily="18" charset="0"/>
                <a:cs typeface="Times New Roman" panose="02020603050405020304" pitchFamily="18" charset="0"/>
              </a:rPr>
              <a:t>                 = Stop and Wait Protocol + Time Out Timer + Sequence Numbers for Data Packets +Sequence Numbers of Acknowledgements</a:t>
            </a: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r>
              <a:rPr lang="en-US" sz="2000" b="1" dirty="0">
                <a:latin typeface="Times New Roman" panose="02020603050405020304" pitchFamily="18" charset="0"/>
                <a:cs typeface="Times New Roman" panose="02020603050405020304" pitchFamily="18" charset="0"/>
              </a:rPr>
              <a:t>Number of Sequence Numbers Required-</a:t>
            </a:r>
            <a:endParaRPr lang="en-US" sz="2000" dirty="0">
              <a:latin typeface="Times New Roman" panose="02020603050405020304" pitchFamily="18" charset="0"/>
              <a:cs typeface="Times New Roman" panose="02020603050405020304" pitchFamily="18" charset="0"/>
            </a:endParaRPr>
          </a:p>
          <a:p>
            <a:pPr marL="0" indent="0">
              <a:buNone/>
            </a:pPr>
            <a:r>
              <a:rPr lang="en-US" sz="2000" dirty="0">
                <a:latin typeface="Times New Roman" panose="02020603050405020304" pitchFamily="18" charset="0"/>
                <a:cs typeface="Times New Roman" panose="02020603050405020304" pitchFamily="18" charset="0"/>
              </a:rPr>
              <a:t>Available Sequence Numbers &gt;= Sender Window Size + Receiver Window Size</a:t>
            </a: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endParaRPr lang="en-IN" dirty="0"/>
          </a:p>
          <a:p>
            <a:pPr marL="0" indent="0">
              <a:buNone/>
            </a:pPr>
            <a:endParaRPr lang="en-IN" dirty="0"/>
          </a:p>
        </p:txBody>
      </p:sp>
    </p:spTree>
    <p:extLst>
      <p:ext uri="{BB962C8B-B14F-4D97-AF65-F5344CB8AC3E}">
        <p14:creationId xmlns:p14="http://schemas.microsoft.com/office/powerpoint/2010/main" val="56033080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A31BC88-477C-079C-FB55-15F37F44E6D5}"/>
              </a:ext>
            </a:extLst>
          </p:cNvPr>
          <p:cNvSpPr>
            <a:spLocks noGrp="1"/>
          </p:cNvSpPr>
          <p:nvPr>
            <p:ph idx="1"/>
          </p:nvPr>
        </p:nvSpPr>
        <p:spPr>
          <a:xfrm>
            <a:off x="457200" y="304800"/>
            <a:ext cx="8229600" cy="5821363"/>
          </a:xfrm>
        </p:spPr>
        <p:txBody>
          <a:bodyPr>
            <a:noAutofit/>
          </a:bodyPr>
          <a:lstStyle/>
          <a:p>
            <a:pPr marL="0" indent="0">
              <a:buNone/>
            </a:pPr>
            <a:r>
              <a:rPr lang="en-US" sz="2000" dirty="0">
                <a:latin typeface="Times New Roman" panose="02020603050405020304" pitchFamily="18" charset="0"/>
                <a:cs typeface="Times New Roman" panose="02020603050405020304" pitchFamily="18" charset="0"/>
              </a:rPr>
              <a:t>Stop and wait ARQ is a one bit sliding window protocol where-</a:t>
            </a: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r>
              <a:rPr lang="en-US" sz="2000" dirty="0">
                <a:latin typeface="Times New Roman" panose="02020603050405020304" pitchFamily="18" charset="0"/>
                <a:cs typeface="Times New Roman" panose="02020603050405020304" pitchFamily="18" charset="0"/>
              </a:rPr>
              <a:t>Sender window size = 1</a:t>
            </a:r>
          </a:p>
          <a:p>
            <a:pPr marL="0" indent="0">
              <a:buNone/>
            </a:pPr>
            <a:r>
              <a:rPr lang="en-US" sz="2000" dirty="0">
                <a:latin typeface="Times New Roman" panose="02020603050405020304" pitchFamily="18" charset="0"/>
                <a:cs typeface="Times New Roman" panose="02020603050405020304" pitchFamily="18" charset="0"/>
              </a:rPr>
              <a:t>Receiver window size = 1</a:t>
            </a:r>
          </a:p>
          <a:p>
            <a:pPr marL="0" indent="0">
              <a:buNone/>
            </a:pPr>
            <a:r>
              <a:rPr lang="en-US" sz="2000" dirty="0">
                <a:latin typeface="Times New Roman" panose="02020603050405020304" pitchFamily="18" charset="0"/>
                <a:cs typeface="Times New Roman" panose="02020603050405020304" pitchFamily="18" charset="0"/>
              </a:rPr>
              <a:t> </a:t>
            </a: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r>
              <a:rPr lang="en-US" sz="2000" dirty="0">
                <a:latin typeface="Times New Roman" panose="02020603050405020304" pitchFamily="18" charset="0"/>
                <a:cs typeface="Times New Roman" panose="02020603050405020304" pitchFamily="18" charset="0"/>
              </a:rPr>
              <a:t>Thus, in stop and wait ARQ,</a:t>
            </a: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r>
              <a:rPr lang="en-US" sz="2000" dirty="0">
                <a:latin typeface="Times New Roman" panose="02020603050405020304" pitchFamily="18" charset="0"/>
                <a:cs typeface="Times New Roman" panose="02020603050405020304" pitchFamily="18" charset="0"/>
              </a:rPr>
              <a:t>Minimum number of sequence numbers required</a:t>
            </a: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r>
              <a:rPr lang="en-US" sz="2000" dirty="0">
                <a:latin typeface="Times New Roman" panose="02020603050405020304" pitchFamily="18" charset="0"/>
                <a:cs typeface="Times New Roman" panose="02020603050405020304" pitchFamily="18" charset="0"/>
              </a:rPr>
              <a:t>= Sender Window Size + Receiver Window Size</a:t>
            </a: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r>
              <a:rPr lang="en-US" sz="2000" dirty="0">
                <a:latin typeface="Times New Roman" panose="02020603050405020304" pitchFamily="18" charset="0"/>
                <a:cs typeface="Times New Roman" panose="02020603050405020304" pitchFamily="18" charset="0"/>
              </a:rPr>
              <a:t>= 1 + 1</a:t>
            </a: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r>
              <a:rPr lang="en-US" sz="2000" dirty="0">
                <a:latin typeface="Times New Roman" panose="02020603050405020304" pitchFamily="18" charset="0"/>
                <a:cs typeface="Times New Roman" panose="02020603050405020304" pitchFamily="18" charset="0"/>
              </a:rPr>
              <a:t>= 2</a:t>
            </a: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r>
              <a:rPr lang="en-US" sz="2000" dirty="0">
                <a:latin typeface="Times New Roman" panose="02020603050405020304" pitchFamily="18" charset="0"/>
                <a:cs typeface="Times New Roman" panose="02020603050405020304" pitchFamily="18" charset="0"/>
              </a:rPr>
              <a:t> </a:t>
            </a: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r>
              <a:rPr lang="en-US" sz="2000" dirty="0">
                <a:latin typeface="Times New Roman" panose="02020603050405020304" pitchFamily="18" charset="0"/>
                <a:cs typeface="Times New Roman" panose="02020603050405020304" pitchFamily="18" charset="0"/>
              </a:rPr>
              <a:t>Thus,</a:t>
            </a: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r>
              <a:rPr lang="en-US" sz="2000" dirty="0">
                <a:latin typeface="Times New Roman" panose="02020603050405020304" pitchFamily="18" charset="0"/>
                <a:cs typeface="Times New Roman" panose="02020603050405020304" pitchFamily="18" charset="0"/>
              </a:rPr>
              <a:t>Minimum number of sequence numbers required in Stop and Wait ARQ = 2.</a:t>
            </a:r>
          </a:p>
          <a:p>
            <a:pPr marL="0" indent="0">
              <a:buNone/>
            </a:pPr>
            <a:r>
              <a:rPr lang="en-US" sz="2000" dirty="0">
                <a:latin typeface="Times New Roman" panose="02020603050405020304" pitchFamily="18" charset="0"/>
                <a:cs typeface="Times New Roman" panose="02020603050405020304" pitchFamily="18" charset="0"/>
              </a:rPr>
              <a:t>The two sequence numbers used are 0 and 1.</a:t>
            </a:r>
          </a:p>
          <a:p>
            <a:pPr marL="0" indent="0">
              <a:buNone/>
            </a:pP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0403639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8747E11-3682-B61D-2B6B-2A180E08743D}"/>
              </a:ext>
            </a:extLst>
          </p:cNvPr>
          <p:cNvSpPr>
            <a:spLocks noGrp="1"/>
          </p:cNvSpPr>
          <p:nvPr>
            <p:ph idx="1"/>
          </p:nvPr>
        </p:nvSpPr>
        <p:spPr>
          <a:xfrm>
            <a:off x="457200" y="304800"/>
            <a:ext cx="8229600" cy="5821363"/>
          </a:xfrm>
        </p:spPr>
        <p:txBody>
          <a:bodyPr>
            <a:normAutofit/>
          </a:bodyPr>
          <a:lstStyle/>
          <a:p>
            <a:pPr marL="0" indent="0" algn="l">
              <a:buNone/>
            </a:pPr>
            <a:r>
              <a:rPr lang="en-US" sz="2000" b="1" i="0" u="sng" dirty="0">
                <a:effectLst/>
                <a:latin typeface="Times New Roman" panose="02020603050405020304" pitchFamily="18" charset="0"/>
                <a:cs typeface="Times New Roman" panose="02020603050405020304" pitchFamily="18" charset="0"/>
              </a:rPr>
              <a:t>1. Problem of Lost Data Packet-</a:t>
            </a:r>
            <a:endParaRPr lang="en-US" sz="2000" b="0" i="0" dirty="0">
              <a:effectLst/>
              <a:latin typeface="Times New Roman" panose="02020603050405020304" pitchFamily="18" charset="0"/>
              <a:cs typeface="Times New Roman" panose="02020603050405020304" pitchFamily="18" charset="0"/>
            </a:endParaRPr>
          </a:p>
          <a:p>
            <a:pPr algn="l">
              <a:buFont typeface="Arial" panose="020B0604020202020204" pitchFamily="34" charset="0"/>
              <a:buChar char="•"/>
            </a:pPr>
            <a:r>
              <a:rPr lang="en-US" sz="2000" b="0" i="0" dirty="0">
                <a:effectLst/>
                <a:latin typeface="Times New Roman" panose="02020603050405020304" pitchFamily="18" charset="0"/>
                <a:cs typeface="Times New Roman" panose="02020603050405020304" pitchFamily="18" charset="0"/>
              </a:rPr>
              <a:t>Time out timer helps to solve the problem of lost data packet.</a:t>
            </a:r>
          </a:p>
          <a:p>
            <a:pPr algn="l">
              <a:buFont typeface="Arial" panose="020B0604020202020204" pitchFamily="34" charset="0"/>
              <a:buChar char="•"/>
            </a:pPr>
            <a:r>
              <a:rPr lang="en-US" sz="2000" b="0" i="0" dirty="0">
                <a:effectLst/>
                <a:latin typeface="Times New Roman" panose="02020603050405020304" pitchFamily="18" charset="0"/>
                <a:cs typeface="Times New Roman" panose="02020603050405020304" pitchFamily="18" charset="0"/>
              </a:rPr>
              <a:t>After sending a data packet  to the receiver, sender starts the time out timer.</a:t>
            </a:r>
          </a:p>
          <a:p>
            <a:pPr algn="l">
              <a:buFont typeface="Arial" panose="020B0604020202020204" pitchFamily="34" charset="0"/>
              <a:buChar char="•"/>
            </a:pPr>
            <a:r>
              <a:rPr lang="en-US" sz="2000" b="0" i="0" dirty="0">
                <a:effectLst/>
                <a:latin typeface="Times New Roman" panose="02020603050405020304" pitchFamily="18" charset="0"/>
                <a:cs typeface="Times New Roman" panose="02020603050405020304" pitchFamily="18" charset="0"/>
              </a:rPr>
              <a:t>If the data packet gets acknowledged before the timer expires, sender stops the time out timer.</a:t>
            </a:r>
          </a:p>
          <a:p>
            <a:pPr algn="l">
              <a:buFont typeface="Arial" panose="020B0604020202020204" pitchFamily="34" charset="0"/>
              <a:buChar char="•"/>
            </a:pPr>
            <a:r>
              <a:rPr lang="en-US" sz="2000" b="0" i="0" dirty="0">
                <a:effectLst/>
                <a:latin typeface="Times New Roman" panose="02020603050405020304" pitchFamily="18" charset="0"/>
                <a:cs typeface="Times New Roman" panose="02020603050405020304" pitchFamily="18" charset="0"/>
              </a:rPr>
              <a:t>If the timer goes off before receiving the acknowledgement, sender retransmits the same data packet.</a:t>
            </a:r>
          </a:p>
          <a:p>
            <a:pPr algn="l">
              <a:buFont typeface="Arial" panose="020B0604020202020204" pitchFamily="34" charset="0"/>
              <a:buChar char="•"/>
            </a:pPr>
            <a:r>
              <a:rPr lang="en-US" sz="2000" b="0" i="0" dirty="0">
                <a:effectLst/>
                <a:latin typeface="Times New Roman" panose="02020603050405020304" pitchFamily="18" charset="0"/>
                <a:cs typeface="Times New Roman" panose="02020603050405020304" pitchFamily="18" charset="0"/>
              </a:rPr>
              <a:t>After retransmission, sender resets the timer.</a:t>
            </a:r>
          </a:p>
          <a:p>
            <a:pPr algn="l">
              <a:buFont typeface="Arial" panose="020B0604020202020204" pitchFamily="34" charset="0"/>
              <a:buChar char="•"/>
            </a:pPr>
            <a:r>
              <a:rPr lang="en-US" sz="2000" b="0" i="0" dirty="0">
                <a:effectLst/>
                <a:latin typeface="Times New Roman" panose="02020603050405020304" pitchFamily="18" charset="0"/>
                <a:cs typeface="Times New Roman" panose="02020603050405020304" pitchFamily="18" charset="0"/>
              </a:rPr>
              <a:t>This prevents the occurrence of deadlock.</a:t>
            </a:r>
          </a:p>
          <a:p>
            <a:pPr marL="0" indent="0">
              <a:buNone/>
            </a:pPr>
            <a:endParaRPr lang="en-IN" sz="2000" dirty="0">
              <a:latin typeface="Times New Roman" panose="02020603050405020304" pitchFamily="18" charset="0"/>
              <a:cs typeface="Times New Roman" panose="02020603050405020304" pitchFamily="18" charset="0"/>
            </a:endParaRPr>
          </a:p>
          <a:p>
            <a:pPr marL="0" indent="0">
              <a:buNone/>
            </a:pPr>
            <a:endParaRPr lang="en-IN" sz="20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F9961AA7-671B-4D08-98B5-1B030EDAC8BE}"/>
              </a:ext>
            </a:extLst>
          </p:cNvPr>
          <p:cNvPicPr>
            <a:picLocks noChangeAspect="1"/>
          </p:cNvPicPr>
          <p:nvPr/>
        </p:nvPicPr>
        <p:blipFill>
          <a:blip r:embed="rId2"/>
          <a:stretch>
            <a:fillRect/>
          </a:stretch>
        </p:blipFill>
        <p:spPr>
          <a:xfrm>
            <a:off x="2590800" y="3657600"/>
            <a:ext cx="5943600" cy="3071146"/>
          </a:xfrm>
          <a:prstGeom prst="rect">
            <a:avLst/>
          </a:prstGeom>
        </p:spPr>
      </p:pic>
    </p:spTree>
    <p:extLst>
      <p:ext uri="{BB962C8B-B14F-4D97-AF65-F5344CB8AC3E}">
        <p14:creationId xmlns:p14="http://schemas.microsoft.com/office/powerpoint/2010/main" val="5038635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069725E-D249-E68A-9A88-7C9EFC36CB43}"/>
              </a:ext>
            </a:extLst>
          </p:cNvPr>
          <p:cNvSpPr>
            <a:spLocks noGrp="1"/>
          </p:cNvSpPr>
          <p:nvPr>
            <p:ph idx="1"/>
          </p:nvPr>
        </p:nvSpPr>
        <p:spPr>
          <a:xfrm>
            <a:off x="304800" y="381000"/>
            <a:ext cx="8458200" cy="6172200"/>
          </a:xfrm>
        </p:spPr>
        <p:txBody>
          <a:bodyPr>
            <a:normAutofit/>
          </a:bodyPr>
          <a:lstStyle/>
          <a:p>
            <a:pPr marL="0" indent="0" algn="just">
              <a:buNone/>
            </a:pPr>
            <a:r>
              <a:rPr lang="en-US" sz="2000" b="1" dirty="0">
                <a:solidFill>
                  <a:srgbClr val="273239"/>
                </a:solidFill>
                <a:latin typeface="Times New Roman" panose="02020603050405020304" pitchFamily="18" charset="0"/>
                <a:cs typeface="Times New Roman" panose="02020603050405020304" pitchFamily="18" charset="0"/>
              </a:rPr>
              <a:t>Character Count</a:t>
            </a:r>
          </a:p>
          <a:p>
            <a:pPr marL="0" indent="0" algn="just">
              <a:buNone/>
            </a:pPr>
            <a:r>
              <a:rPr lang="en-US" sz="1500" b="1" dirty="0">
                <a:solidFill>
                  <a:srgbClr val="273239"/>
                </a:solidFill>
                <a:latin typeface="Times New Roman" panose="02020603050405020304" pitchFamily="18" charset="0"/>
                <a:cs typeface="Times New Roman" panose="02020603050405020304" pitchFamily="18" charset="0"/>
              </a:rPr>
              <a:t> </a:t>
            </a:r>
            <a:br>
              <a:rPr lang="en-US" sz="1500" dirty="0">
                <a:latin typeface="Times New Roman" panose="02020603050405020304" pitchFamily="18" charset="0"/>
                <a:cs typeface="Times New Roman" panose="02020603050405020304" pitchFamily="18" charset="0"/>
              </a:rPr>
            </a:br>
            <a:r>
              <a:rPr lang="en-US" sz="2000" dirty="0">
                <a:solidFill>
                  <a:srgbClr val="273239"/>
                </a:solidFill>
                <a:latin typeface="Times New Roman" panose="02020603050405020304" pitchFamily="18" charset="0"/>
                <a:cs typeface="Times New Roman" panose="02020603050405020304" pitchFamily="18" charset="0"/>
              </a:rPr>
              <a:t>This method is rarely used and is generally required to count total number of characters that are present in frame. This is done by using field in header. </a:t>
            </a:r>
          </a:p>
          <a:p>
            <a:pPr marL="0" indent="0" algn="just">
              <a:buNone/>
            </a:pPr>
            <a:r>
              <a:rPr lang="en-US" sz="2000" dirty="0">
                <a:solidFill>
                  <a:srgbClr val="273239"/>
                </a:solidFill>
                <a:latin typeface="Times New Roman" panose="02020603050405020304" pitchFamily="18" charset="0"/>
                <a:cs typeface="Times New Roman" panose="02020603050405020304" pitchFamily="18" charset="0"/>
              </a:rPr>
              <a:t>Character count method ensures data link layer at the receiver or destination about total number of characters that follow, and about where the frame ends.</a:t>
            </a:r>
          </a:p>
          <a:p>
            <a:pPr marL="0" indent="0" algn="just">
              <a:buNone/>
            </a:pPr>
            <a:r>
              <a:rPr lang="en-US" sz="2000" dirty="0">
                <a:solidFill>
                  <a:srgbClr val="273239"/>
                </a:solidFill>
                <a:latin typeface="Times New Roman" panose="02020603050405020304" pitchFamily="18" charset="0"/>
                <a:cs typeface="Times New Roman" panose="02020603050405020304" pitchFamily="18" charset="0"/>
              </a:rPr>
              <a:t>There is disadvantage also of using this method i.e., if anyhow character count is disturbed or distorted by an error occurring during transmission, then destination or receiver might lose synchronization. </a:t>
            </a:r>
          </a:p>
          <a:p>
            <a:pPr marL="0" indent="0" algn="just">
              <a:buNone/>
            </a:pPr>
            <a:r>
              <a:rPr lang="en-US" sz="2000" dirty="0">
                <a:solidFill>
                  <a:srgbClr val="273239"/>
                </a:solidFill>
                <a:latin typeface="Times New Roman" panose="02020603050405020304" pitchFamily="18" charset="0"/>
                <a:cs typeface="Times New Roman" panose="02020603050405020304" pitchFamily="18" charset="0"/>
              </a:rPr>
              <a:t>The destination or receiver might also be not able to locate or identify beginning of next frame.</a:t>
            </a:r>
          </a:p>
          <a:p>
            <a:pPr marL="0" indent="0" algn="just">
              <a:buNone/>
            </a:pPr>
            <a:endParaRPr lang="en-US" sz="1500" dirty="0">
              <a:solidFill>
                <a:srgbClr val="273239"/>
              </a:solidFill>
              <a:latin typeface="Times New Roman" panose="02020603050405020304" pitchFamily="18" charset="0"/>
              <a:cs typeface="Times New Roman" panose="02020603050405020304" pitchFamily="18" charset="0"/>
            </a:endParaRPr>
          </a:p>
          <a:p>
            <a:pPr marL="0" indent="0" algn="just">
              <a:buNone/>
            </a:pPr>
            <a:endParaRPr lang="en-US" sz="1500" dirty="0">
              <a:solidFill>
                <a:srgbClr val="273239"/>
              </a:solidFill>
              <a:latin typeface="Times New Roman" panose="02020603050405020304" pitchFamily="18" charset="0"/>
              <a:cs typeface="Times New Roman" panose="02020603050405020304" pitchFamily="18" charset="0"/>
            </a:endParaRPr>
          </a:p>
          <a:p>
            <a:pPr marL="0" indent="0">
              <a:buNone/>
            </a:pPr>
            <a:endParaRPr lang="en-IN" sz="15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D78CC62D-75A5-E6A7-45B7-57338A23497C}"/>
              </a:ext>
            </a:extLst>
          </p:cNvPr>
          <p:cNvPicPr>
            <a:picLocks noChangeAspect="1"/>
          </p:cNvPicPr>
          <p:nvPr/>
        </p:nvPicPr>
        <p:blipFill>
          <a:blip r:embed="rId2"/>
          <a:stretch>
            <a:fillRect/>
          </a:stretch>
        </p:blipFill>
        <p:spPr>
          <a:xfrm>
            <a:off x="2602062" y="4191000"/>
            <a:ext cx="3863675" cy="2154742"/>
          </a:xfrm>
          <a:prstGeom prst="rect">
            <a:avLst/>
          </a:prstGeom>
        </p:spPr>
      </p:pic>
    </p:spTree>
    <p:extLst>
      <p:ext uri="{BB962C8B-B14F-4D97-AF65-F5344CB8AC3E}">
        <p14:creationId xmlns:p14="http://schemas.microsoft.com/office/powerpoint/2010/main" val="37616572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CA85908-812C-6AE8-DFFC-DA604C126A66}"/>
              </a:ext>
            </a:extLst>
          </p:cNvPr>
          <p:cNvSpPr>
            <a:spLocks noGrp="1"/>
          </p:cNvSpPr>
          <p:nvPr>
            <p:ph idx="1"/>
          </p:nvPr>
        </p:nvSpPr>
        <p:spPr>
          <a:xfrm>
            <a:off x="457200" y="304800"/>
            <a:ext cx="8229600" cy="5821363"/>
          </a:xfrm>
        </p:spPr>
        <p:txBody>
          <a:bodyPr>
            <a:normAutofit/>
          </a:bodyPr>
          <a:lstStyle/>
          <a:p>
            <a:pPr marL="0" indent="0" algn="l">
              <a:buNone/>
            </a:pPr>
            <a:r>
              <a:rPr lang="en-US" sz="2000" b="1" i="0" u="sng" dirty="0">
                <a:effectLst/>
                <a:latin typeface="Times New Roman" panose="02020603050405020304" pitchFamily="18" charset="0"/>
                <a:cs typeface="Times New Roman" panose="02020603050405020304" pitchFamily="18" charset="0"/>
              </a:rPr>
              <a:t>2. Problem of Lost Acknowledgement-</a:t>
            </a:r>
            <a:endParaRPr lang="en-US" sz="2000" b="0" i="0" dirty="0">
              <a:effectLst/>
              <a:latin typeface="Times New Roman" panose="02020603050405020304" pitchFamily="18" charset="0"/>
              <a:cs typeface="Times New Roman" panose="02020603050405020304" pitchFamily="18" charset="0"/>
            </a:endParaRPr>
          </a:p>
          <a:p>
            <a:pPr algn="l">
              <a:buFont typeface="Arial" panose="020B0604020202020204" pitchFamily="34" charset="0"/>
              <a:buChar char="•"/>
            </a:pPr>
            <a:r>
              <a:rPr lang="en-US" sz="2000" b="0" i="0" dirty="0">
                <a:effectLst/>
                <a:latin typeface="Times New Roman" panose="02020603050405020304" pitchFamily="18" charset="0"/>
                <a:cs typeface="Times New Roman" panose="02020603050405020304" pitchFamily="18" charset="0"/>
              </a:rPr>
              <a:t>Sequence number on data packets help to solve the problem of delayed acknowledgement.</a:t>
            </a:r>
          </a:p>
          <a:p>
            <a:pPr algn="l">
              <a:buFont typeface="Arial" panose="020B0604020202020204" pitchFamily="34" charset="0"/>
              <a:buChar char="•"/>
            </a:pPr>
            <a:r>
              <a:rPr lang="en-US" sz="2000" b="0" i="0" dirty="0">
                <a:effectLst/>
                <a:latin typeface="Times New Roman" panose="02020603050405020304" pitchFamily="18" charset="0"/>
                <a:cs typeface="Times New Roman" panose="02020603050405020304" pitchFamily="18" charset="0"/>
              </a:rPr>
              <a:t>Consider the acknowledgement sent by the receiver gets lost.</a:t>
            </a:r>
          </a:p>
          <a:p>
            <a:pPr algn="l">
              <a:buFont typeface="Arial" panose="020B0604020202020204" pitchFamily="34" charset="0"/>
              <a:buChar char="•"/>
            </a:pPr>
            <a:r>
              <a:rPr lang="en-US" sz="2000" b="0" i="0" dirty="0">
                <a:effectLst/>
                <a:latin typeface="Times New Roman" panose="02020603050405020304" pitchFamily="18" charset="0"/>
                <a:cs typeface="Times New Roman" panose="02020603050405020304" pitchFamily="18" charset="0"/>
              </a:rPr>
              <a:t>Then, sender retransmits the same data packet after its timer goes off.</a:t>
            </a:r>
          </a:p>
          <a:p>
            <a:pPr algn="l">
              <a:buFont typeface="Arial" panose="020B0604020202020204" pitchFamily="34" charset="0"/>
              <a:buChar char="•"/>
            </a:pPr>
            <a:r>
              <a:rPr lang="en-US" sz="2000" b="0" i="0" dirty="0">
                <a:effectLst/>
                <a:latin typeface="Times New Roman" panose="02020603050405020304" pitchFamily="18" charset="0"/>
                <a:cs typeface="Times New Roman" panose="02020603050405020304" pitchFamily="18" charset="0"/>
              </a:rPr>
              <a:t>This prevents the occurrence of deadlock.</a:t>
            </a:r>
          </a:p>
          <a:p>
            <a:pPr algn="l">
              <a:buFont typeface="Arial" panose="020B0604020202020204" pitchFamily="34" charset="0"/>
              <a:buChar char="•"/>
            </a:pPr>
            <a:r>
              <a:rPr lang="en-US" sz="2000" b="0" i="0" dirty="0">
                <a:effectLst/>
                <a:latin typeface="Times New Roman" panose="02020603050405020304" pitchFamily="18" charset="0"/>
                <a:cs typeface="Times New Roman" panose="02020603050405020304" pitchFamily="18" charset="0"/>
              </a:rPr>
              <a:t>The sequence number on the data packet helps the receiver to identify the duplicate data packet.</a:t>
            </a:r>
          </a:p>
          <a:p>
            <a:pPr algn="l">
              <a:buFont typeface="Arial" panose="020B0604020202020204" pitchFamily="34" charset="0"/>
              <a:buChar char="•"/>
            </a:pPr>
            <a:r>
              <a:rPr lang="en-US" sz="2000" b="0" i="0" dirty="0">
                <a:effectLst/>
                <a:latin typeface="Times New Roman" panose="02020603050405020304" pitchFamily="18" charset="0"/>
                <a:cs typeface="Times New Roman" panose="02020603050405020304" pitchFamily="18" charset="0"/>
              </a:rPr>
              <a:t>Receiver discards the duplicate packet and re-sends the same acknowledgement.</a:t>
            </a:r>
          </a:p>
          <a:p>
            <a:pPr marL="0" indent="0">
              <a:buNone/>
            </a:pPr>
            <a:endParaRPr lang="en-IN" sz="20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9C3444AE-905C-ADA4-E264-61DCBE3160FD}"/>
              </a:ext>
            </a:extLst>
          </p:cNvPr>
          <p:cNvPicPr>
            <a:picLocks noChangeAspect="1"/>
          </p:cNvPicPr>
          <p:nvPr/>
        </p:nvPicPr>
        <p:blipFill>
          <a:blip r:embed="rId2"/>
          <a:stretch>
            <a:fillRect/>
          </a:stretch>
        </p:blipFill>
        <p:spPr>
          <a:xfrm>
            <a:off x="3124200" y="3581400"/>
            <a:ext cx="5837426" cy="3151057"/>
          </a:xfrm>
          <a:prstGeom prst="rect">
            <a:avLst/>
          </a:prstGeom>
        </p:spPr>
      </p:pic>
    </p:spTree>
    <p:extLst>
      <p:ext uri="{BB962C8B-B14F-4D97-AF65-F5344CB8AC3E}">
        <p14:creationId xmlns:p14="http://schemas.microsoft.com/office/powerpoint/2010/main" val="260636923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2F28483-6166-F8F6-63B2-B571D4A365B8}"/>
              </a:ext>
            </a:extLst>
          </p:cNvPr>
          <p:cNvSpPr>
            <a:spLocks noGrp="1"/>
          </p:cNvSpPr>
          <p:nvPr>
            <p:ph idx="1"/>
          </p:nvPr>
        </p:nvSpPr>
        <p:spPr>
          <a:xfrm>
            <a:off x="457200" y="228600"/>
            <a:ext cx="8229600" cy="5897563"/>
          </a:xfrm>
        </p:spPr>
        <p:txBody>
          <a:bodyPr>
            <a:normAutofit/>
          </a:bodyPr>
          <a:lstStyle/>
          <a:p>
            <a:pPr marL="0" indent="0" algn="l">
              <a:buNone/>
            </a:pPr>
            <a:r>
              <a:rPr lang="en-US" sz="2000" b="1" i="0" u="sng" dirty="0">
                <a:effectLst/>
                <a:latin typeface="Times New Roman" panose="02020603050405020304" pitchFamily="18" charset="0"/>
                <a:cs typeface="Times New Roman" panose="02020603050405020304" pitchFamily="18" charset="0"/>
              </a:rPr>
              <a:t>3.Problem of Delayed Acknowledgement</a:t>
            </a:r>
            <a:endParaRPr lang="en-US" sz="2000" b="0" i="0" dirty="0">
              <a:effectLst/>
              <a:latin typeface="Times New Roman" panose="02020603050405020304" pitchFamily="18" charset="0"/>
              <a:cs typeface="Times New Roman" panose="02020603050405020304" pitchFamily="18" charset="0"/>
            </a:endParaRPr>
          </a:p>
          <a:p>
            <a:pPr algn="l">
              <a:buFont typeface="Arial" panose="020B0604020202020204" pitchFamily="34" charset="0"/>
              <a:buChar char="•"/>
            </a:pPr>
            <a:r>
              <a:rPr lang="en-US" sz="2000" b="0" i="0" dirty="0">
                <a:effectLst/>
                <a:latin typeface="Times New Roman" panose="02020603050405020304" pitchFamily="18" charset="0"/>
                <a:cs typeface="Times New Roman" panose="02020603050405020304" pitchFamily="18" charset="0"/>
              </a:rPr>
              <a:t>Sequence number on acknowledgements help to solve the problem of delayed acknowledgement.</a:t>
            </a:r>
          </a:p>
          <a:p>
            <a:pPr marL="0" indent="0">
              <a:buNone/>
            </a:pPr>
            <a:endParaRPr lang="en-IN" sz="20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44C5D6EC-BEB4-81F8-209E-48F11E780670}"/>
              </a:ext>
            </a:extLst>
          </p:cNvPr>
          <p:cNvPicPr>
            <a:picLocks noChangeAspect="1"/>
          </p:cNvPicPr>
          <p:nvPr/>
        </p:nvPicPr>
        <p:blipFill>
          <a:blip r:embed="rId2"/>
          <a:stretch>
            <a:fillRect/>
          </a:stretch>
        </p:blipFill>
        <p:spPr>
          <a:xfrm>
            <a:off x="1905000" y="1676400"/>
            <a:ext cx="5410200" cy="4495800"/>
          </a:xfrm>
          <a:prstGeom prst="rect">
            <a:avLst/>
          </a:prstGeom>
        </p:spPr>
      </p:pic>
    </p:spTree>
    <p:extLst>
      <p:ext uri="{BB962C8B-B14F-4D97-AF65-F5344CB8AC3E}">
        <p14:creationId xmlns:p14="http://schemas.microsoft.com/office/powerpoint/2010/main" val="310861064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CB73052-3136-EE0E-AFBE-C4C882DE1C50}"/>
              </a:ext>
            </a:extLst>
          </p:cNvPr>
          <p:cNvSpPr>
            <a:spLocks noGrp="1"/>
          </p:cNvSpPr>
          <p:nvPr>
            <p:ph idx="1"/>
          </p:nvPr>
        </p:nvSpPr>
        <p:spPr>
          <a:xfrm>
            <a:off x="457200" y="381000"/>
            <a:ext cx="8229600" cy="5745163"/>
          </a:xfrm>
        </p:spPr>
        <p:txBody>
          <a:bodyPr>
            <a:normAutofit/>
          </a:bodyPr>
          <a:lstStyle/>
          <a:p>
            <a:pPr marL="0" indent="0" algn="l">
              <a:buNone/>
            </a:pPr>
            <a:r>
              <a:rPr lang="en-US" sz="2000" b="1" i="0" u="sng" dirty="0">
                <a:effectLst/>
                <a:latin typeface="Times New Roman" panose="02020603050405020304" pitchFamily="18" charset="0"/>
                <a:cs typeface="Times New Roman" panose="02020603050405020304" pitchFamily="18" charset="0"/>
              </a:rPr>
              <a:t>4.Problem of Damaged Packet-</a:t>
            </a:r>
            <a:endParaRPr lang="en-US" sz="2000" b="0" i="0" dirty="0">
              <a:effectLst/>
              <a:latin typeface="Times New Roman" panose="02020603050405020304" pitchFamily="18" charset="0"/>
              <a:cs typeface="Times New Roman" panose="02020603050405020304" pitchFamily="18" charset="0"/>
            </a:endParaRPr>
          </a:p>
          <a:p>
            <a:pPr algn="l">
              <a:buFont typeface="Arial" panose="020B0604020202020204" pitchFamily="34" charset="0"/>
              <a:buChar char="•"/>
            </a:pPr>
            <a:r>
              <a:rPr lang="en-US" sz="2000" b="0" i="0" dirty="0">
                <a:effectLst/>
                <a:latin typeface="Times New Roman" panose="02020603050405020304" pitchFamily="18" charset="0"/>
                <a:cs typeface="Times New Roman" panose="02020603050405020304" pitchFamily="18" charset="0"/>
              </a:rPr>
              <a:t>If receiver receives a corrupted data packet from the sender, it sends a negative acknowledgement (NAK) to the sender.</a:t>
            </a:r>
          </a:p>
          <a:p>
            <a:pPr algn="l">
              <a:buFont typeface="Arial" panose="020B0604020202020204" pitchFamily="34" charset="0"/>
              <a:buChar char="•"/>
            </a:pPr>
            <a:r>
              <a:rPr lang="en-US" sz="2000" b="0" i="0" dirty="0">
                <a:effectLst/>
                <a:latin typeface="Times New Roman" panose="02020603050405020304" pitchFamily="18" charset="0"/>
                <a:cs typeface="Times New Roman" panose="02020603050405020304" pitchFamily="18" charset="0"/>
              </a:rPr>
              <a:t>NAK requests the sender to send the data packet again.</a:t>
            </a:r>
          </a:p>
          <a:p>
            <a:pPr marL="0" indent="0">
              <a:buNone/>
            </a:pPr>
            <a:endParaRPr lang="en-IN" sz="2000" dirty="0">
              <a:latin typeface="Times New Roman" panose="02020603050405020304" pitchFamily="18" charset="0"/>
              <a:cs typeface="Times New Roman" panose="02020603050405020304" pitchFamily="18" charset="0"/>
            </a:endParaRPr>
          </a:p>
          <a:p>
            <a:pPr marL="0" indent="0">
              <a:buNone/>
            </a:pPr>
            <a:endParaRPr lang="en-IN" sz="20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B21EA33F-E90A-567A-2B5A-5CEA36FEE89A}"/>
              </a:ext>
            </a:extLst>
          </p:cNvPr>
          <p:cNvPicPr>
            <a:picLocks noChangeAspect="1"/>
          </p:cNvPicPr>
          <p:nvPr/>
        </p:nvPicPr>
        <p:blipFill>
          <a:blip r:embed="rId2"/>
          <a:stretch>
            <a:fillRect/>
          </a:stretch>
        </p:blipFill>
        <p:spPr>
          <a:xfrm>
            <a:off x="1447800" y="2438399"/>
            <a:ext cx="5257800" cy="3687763"/>
          </a:xfrm>
          <a:prstGeom prst="rect">
            <a:avLst/>
          </a:prstGeom>
        </p:spPr>
      </p:pic>
    </p:spTree>
    <p:extLst>
      <p:ext uri="{BB962C8B-B14F-4D97-AF65-F5344CB8AC3E}">
        <p14:creationId xmlns:p14="http://schemas.microsoft.com/office/powerpoint/2010/main" val="175862349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D8E44FEB-6BCC-E5FC-51C4-194A503F7D64}"/>
              </a:ext>
            </a:extLst>
          </p:cNvPr>
          <p:cNvPicPr>
            <a:picLocks noGrp="1" noChangeAspect="1"/>
          </p:cNvPicPr>
          <p:nvPr>
            <p:ph idx="1"/>
          </p:nvPr>
        </p:nvPicPr>
        <p:blipFill>
          <a:blip r:embed="rId2"/>
          <a:stretch>
            <a:fillRect/>
          </a:stretch>
        </p:blipFill>
        <p:spPr>
          <a:xfrm>
            <a:off x="1188426" y="990600"/>
            <a:ext cx="7269773" cy="5181600"/>
          </a:xfrm>
        </p:spPr>
      </p:pic>
    </p:spTree>
    <p:extLst>
      <p:ext uri="{BB962C8B-B14F-4D97-AF65-F5344CB8AC3E}">
        <p14:creationId xmlns:p14="http://schemas.microsoft.com/office/powerpoint/2010/main" val="317147140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E62BFF-8DD8-BDC6-54AA-D9C33AD57C7B}"/>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75A5581C-8F00-8842-3314-3BDA8744D7DC}"/>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18697634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D61CF43-7427-752D-B705-04F78B55B866}"/>
              </a:ext>
            </a:extLst>
          </p:cNvPr>
          <p:cNvSpPr>
            <a:spLocks noGrp="1"/>
          </p:cNvSpPr>
          <p:nvPr>
            <p:ph idx="1"/>
          </p:nvPr>
        </p:nvSpPr>
        <p:spPr>
          <a:xfrm>
            <a:off x="457200" y="304800"/>
            <a:ext cx="8229600" cy="5821363"/>
          </a:xfrm>
        </p:spPr>
        <p:txBody>
          <a:bodyPr>
            <a:normAutofit fontScale="70000" lnSpcReduction="20000"/>
          </a:bodyPr>
          <a:lstStyle/>
          <a:p>
            <a:pPr marL="0" indent="0" algn="just">
              <a:buNone/>
            </a:pPr>
            <a:r>
              <a:rPr lang="en-US" b="0" i="0" dirty="0">
                <a:solidFill>
                  <a:srgbClr val="610B38"/>
                </a:solidFill>
                <a:effectLst/>
                <a:latin typeface="Times New Roman" panose="02020603050405020304" pitchFamily="18" charset="0"/>
                <a:cs typeface="Times New Roman" panose="02020603050405020304" pitchFamily="18" charset="0"/>
              </a:rPr>
              <a:t>Go-Back-N ARQ</a:t>
            </a:r>
          </a:p>
          <a:p>
            <a:pPr marL="0" indent="0" algn="just">
              <a:buNone/>
            </a:pPr>
            <a:endParaRPr lang="en-US" b="0" i="0" dirty="0">
              <a:solidFill>
                <a:srgbClr val="610B38"/>
              </a:solidFill>
              <a:effectLst/>
              <a:latin typeface="Times New Roman" panose="02020603050405020304" pitchFamily="18" charset="0"/>
              <a:cs typeface="Times New Roman" panose="02020603050405020304" pitchFamily="18" charset="0"/>
            </a:endParaRPr>
          </a:p>
          <a:p>
            <a:pPr algn="just"/>
            <a:r>
              <a:rPr lang="en-US" b="0" i="0" dirty="0">
                <a:solidFill>
                  <a:srgbClr val="333333"/>
                </a:solidFill>
                <a:effectLst/>
                <a:latin typeface="Times New Roman" panose="02020603050405020304" pitchFamily="18" charset="0"/>
                <a:cs typeface="Times New Roman" panose="02020603050405020304" pitchFamily="18" charset="0"/>
              </a:rPr>
              <a:t>Go-Back-N ARQ works on the basis of sliding window protocol.</a:t>
            </a:r>
          </a:p>
          <a:p>
            <a:pPr algn="just"/>
            <a:r>
              <a:rPr lang="en-US" b="0" i="0" dirty="0">
                <a:solidFill>
                  <a:srgbClr val="333333"/>
                </a:solidFill>
                <a:effectLst/>
                <a:latin typeface="Times New Roman" panose="02020603050405020304" pitchFamily="18" charset="0"/>
                <a:cs typeface="Times New Roman" panose="02020603050405020304" pitchFamily="18" charset="0"/>
              </a:rPr>
              <a:t>In Go-Back-N ARQ, </a:t>
            </a:r>
            <a:r>
              <a:rPr lang="en-US" b="1" i="0" dirty="0">
                <a:solidFill>
                  <a:srgbClr val="333333"/>
                </a:solidFill>
                <a:effectLst/>
                <a:latin typeface="Times New Roman" panose="02020603050405020304" pitchFamily="18" charset="0"/>
                <a:cs typeface="Times New Roman" panose="02020603050405020304" pitchFamily="18" charset="0"/>
              </a:rPr>
              <a:t>N</a:t>
            </a:r>
            <a:r>
              <a:rPr lang="en-US" b="0" i="0" dirty="0">
                <a:solidFill>
                  <a:srgbClr val="333333"/>
                </a:solidFill>
                <a:effectLst/>
                <a:latin typeface="Times New Roman" panose="02020603050405020304" pitchFamily="18" charset="0"/>
                <a:cs typeface="Times New Roman" panose="02020603050405020304" pitchFamily="18" charset="0"/>
              </a:rPr>
              <a:t> is the sender's window size. Suppose we say that Go-Back-3, which means that the three frames can be sent at a time before expecting the acknowledgment from the receiver.</a:t>
            </a:r>
          </a:p>
          <a:p>
            <a:pPr marL="0" indent="0" algn="just">
              <a:buNone/>
            </a:pPr>
            <a:endParaRPr lang="en-US" b="0" i="0" dirty="0">
              <a:solidFill>
                <a:srgbClr val="333333"/>
              </a:solidFill>
              <a:effectLst/>
              <a:latin typeface="Times New Roman" panose="02020603050405020304" pitchFamily="18" charset="0"/>
              <a:cs typeface="Times New Roman" panose="02020603050405020304" pitchFamily="18" charset="0"/>
            </a:endParaRPr>
          </a:p>
          <a:p>
            <a:pPr algn="just"/>
            <a:r>
              <a:rPr lang="en-US" b="0" i="0" dirty="0">
                <a:solidFill>
                  <a:srgbClr val="333333"/>
                </a:solidFill>
                <a:effectLst/>
                <a:latin typeface="Times New Roman" panose="02020603050405020304" pitchFamily="18" charset="0"/>
                <a:cs typeface="Times New Roman" panose="02020603050405020304" pitchFamily="18" charset="0"/>
              </a:rPr>
              <a:t>It uses the principle of protocol pipelining in which the multiple frames can be sent before receiving the acknowledgment of the first frame. If we have five frames and the concept is Go-Back-3, which means that the three frames can be sent, i.e., frame no 1, frame no 2, frame no 3 can be sent before expecting the acknowledgment of frame no 1.</a:t>
            </a:r>
          </a:p>
          <a:p>
            <a:pPr marL="0" indent="0" algn="just">
              <a:buNone/>
            </a:pPr>
            <a:endParaRPr lang="en-US" b="0" i="0" dirty="0">
              <a:solidFill>
                <a:srgbClr val="333333"/>
              </a:solidFill>
              <a:effectLst/>
              <a:latin typeface="Times New Roman" panose="02020603050405020304" pitchFamily="18" charset="0"/>
              <a:cs typeface="Times New Roman" panose="02020603050405020304" pitchFamily="18" charset="0"/>
            </a:endParaRPr>
          </a:p>
          <a:p>
            <a:pPr algn="just"/>
            <a:r>
              <a:rPr lang="en-US" b="0" i="0" dirty="0">
                <a:solidFill>
                  <a:srgbClr val="333333"/>
                </a:solidFill>
                <a:effectLst/>
                <a:latin typeface="Times New Roman" panose="02020603050405020304" pitchFamily="18" charset="0"/>
                <a:cs typeface="Times New Roman" panose="02020603050405020304" pitchFamily="18" charset="0"/>
              </a:rPr>
              <a:t>In Go-Back-N ARQ, the frames are numbered sequentially as Go-Back-N ARQ sends the multiple frames at a time that requires the numbering approach to distinguish the frame from another frame, and these numbers are known as the sequential numbers.</a:t>
            </a:r>
          </a:p>
          <a:p>
            <a:pPr algn="just"/>
            <a:endParaRPr lang="en-US" b="0" i="0" dirty="0">
              <a:solidFill>
                <a:srgbClr val="333333"/>
              </a:solidFill>
              <a:effectLst/>
              <a:latin typeface="Times New Roman" panose="02020603050405020304" pitchFamily="18" charset="0"/>
              <a:cs typeface="Times New Roman" panose="02020603050405020304" pitchFamily="18" charset="0"/>
            </a:endParaRPr>
          </a:p>
          <a:p>
            <a:pPr marL="0" indent="0">
              <a:buNone/>
            </a:pP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5957187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285A288-D56D-ED47-F656-768D620DF6AE}"/>
              </a:ext>
            </a:extLst>
          </p:cNvPr>
          <p:cNvSpPr>
            <a:spLocks noGrp="1"/>
          </p:cNvSpPr>
          <p:nvPr>
            <p:ph idx="1"/>
          </p:nvPr>
        </p:nvSpPr>
        <p:spPr>
          <a:xfrm>
            <a:off x="457200" y="152400"/>
            <a:ext cx="8229600" cy="5973763"/>
          </a:xfrm>
        </p:spPr>
        <p:txBody>
          <a:bodyPr>
            <a:normAutofit/>
          </a:bodyPr>
          <a:lstStyle/>
          <a:p>
            <a:pPr marL="0" indent="0">
              <a:buNone/>
            </a:pPr>
            <a:r>
              <a:rPr lang="en-IN" sz="2000" b="1" i="0" dirty="0">
                <a:solidFill>
                  <a:srgbClr val="610B4B"/>
                </a:solidFill>
                <a:effectLst/>
                <a:latin typeface="Times New Roman" panose="02020603050405020304" pitchFamily="18" charset="0"/>
                <a:cs typeface="Times New Roman" panose="02020603050405020304" pitchFamily="18" charset="0"/>
              </a:rPr>
              <a:t>Working of Go-Back-N ARQ</a:t>
            </a:r>
          </a:p>
          <a:p>
            <a:pPr marL="0" indent="0" algn="just">
              <a:buNone/>
            </a:pPr>
            <a:r>
              <a:rPr lang="en-US" sz="2000" b="0" i="0" dirty="0">
                <a:solidFill>
                  <a:srgbClr val="333333"/>
                </a:solidFill>
                <a:effectLst/>
                <a:latin typeface="Times New Roman" panose="02020603050405020304" pitchFamily="18" charset="0"/>
                <a:cs typeface="Times New Roman" panose="02020603050405020304" pitchFamily="18" charset="0"/>
              </a:rPr>
              <a:t>Suppose there are 11 frames to be sent. These frames are represented as 0,1,2,3,4,5,6,7,8,9,10, and these are the sequence numbers of the frames. Mainly, the sequence number is decided by the sender's window size. But, for the better understanding, here running sequence numbers are shown, i.e., 0,1,2,3,4,5,6,7,8,9,10. </a:t>
            </a:r>
          </a:p>
          <a:p>
            <a:pPr marL="0" indent="0" algn="just">
              <a:buNone/>
            </a:pPr>
            <a:r>
              <a:rPr lang="en-US" sz="2000" b="0" i="0" dirty="0">
                <a:solidFill>
                  <a:srgbClr val="333333"/>
                </a:solidFill>
                <a:effectLst/>
                <a:latin typeface="Times New Roman" panose="02020603050405020304" pitchFamily="18" charset="0"/>
                <a:cs typeface="Times New Roman" panose="02020603050405020304" pitchFamily="18" charset="0"/>
              </a:rPr>
              <a:t>Let's consider the window size as 4, which means that the four frames can be sent at a time before expecting the acknowledgment of the first frame.</a:t>
            </a:r>
          </a:p>
          <a:p>
            <a:pPr marL="0" indent="0" algn="just">
              <a:buNone/>
            </a:pPr>
            <a:endParaRPr lang="en-US" sz="2000" dirty="0">
              <a:solidFill>
                <a:srgbClr val="333333"/>
              </a:solidFill>
              <a:latin typeface="Times New Roman" panose="02020603050405020304" pitchFamily="18" charset="0"/>
              <a:cs typeface="Times New Roman" panose="02020603050405020304" pitchFamily="18" charset="0"/>
            </a:endParaRPr>
          </a:p>
          <a:p>
            <a:pPr marL="0" indent="0" algn="just">
              <a:buNone/>
            </a:pPr>
            <a:r>
              <a:rPr lang="en-US" sz="1800" b="1" i="0" dirty="0">
                <a:solidFill>
                  <a:srgbClr val="333333"/>
                </a:solidFill>
                <a:effectLst/>
                <a:latin typeface="Times New Roman" panose="02020603050405020304" pitchFamily="18" charset="0"/>
                <a:cs typeface="Times New Roman" panose="02020603050405020304" pitchFamily="18" charset="0"/>
              </a:rPr>
              <a:t>Step 1:</a:t>
            </a:r>
            <a:r>
              <a:rPr lang="en-US" sz="1800" b="0" i="0" dirty="0">
                <a:solidFill>
                  <a:srgbClr val="333333"/>
                </a:solidFill>
                <a:effectLst/>
                <a:latin typeface="Times New Roman" panose="02020603050405020304" pitchFamily="18" charset="0"/>
                <a:cs typeface="Times New Roman" panose="02020603050405020304" pitchFamily="18" charset="0"/>
              </a:rPr>
              <a:t> Firstly, the sender will send the first four frames to the receiver, i.e., 0,1,2,3, and now the sender is expected to receive the acknowledgment of the 0</a:t>
            </a:r>
            <a:r>
              <a:rPr lang="en-US" sz="1800" b="0" i="0" baseline="30000" dirty="0">
                <a:solidFill>
                  <a:srgbClr val="333333"/>
                </a:solidFill>
                <a:effectLst/>
                <a:latin typeface="Times New Roman" panose="02020603050405020304" pitchFamily="18" charset="0"/>
                <a:cs typeface="Times New Roman" panose="02020603050405020304" pitchFamily="18" charset="0"/>
              </a:rPr>
              <a:t>th</a:t>
            </a:r>
            <a:r>
              <a:rPr lang="en-US" sz="1800" b="0" i="0" dirty="0">
                <a:solidFill>
                  <a:srgbClr val="333333"/>
                </a:solidFill>
                <a:effectLst/>
                <a:latin typeface="Times New Roman" panose="02020603050405020304" pitchFamily="18" charset="0"/>
                <a:cs typeface="Times New Roman" panose="02020603050405020304" pitchFamily="18" charset="0"/>
              </a:rPr>
              <a:t> frame.</a:t>
            </a:r>
          </a:p>
          <a:p>
            <a:pPr marL="0" indent="0" algn="just">
              <a:buNone/>
            </a:pPr>
            <a:endParaRPr lang="en-US" sz="2000" dirty="0">
              <a:solidFill>
                <a:srgbClr val="333333"/>
              </a:solidFill>
              <a:latin typeface="Times New Roman" panose="02020603050405020304" pitchFamily="18" charset="0"/>
              <a:cs typeface="Times New Roman" panose="02020603050405020304" pitchFamily="18" charset="0"/>
            </a:endParaRPr>
          </a:p>
          <a:p>
            <a:pPr marL="0" indent="0" algn="just">
              <a:buNone/>
            </a:pPr>
            <a:endParaRPr lang="en-IN" sz="2000" b="1" i="0" dirty="0">
              <a:solidFill>
                <a:srgbClr val="610B4B"/>
              </a:solidFill>
              <a:effectLst/>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10396933-5C0C-670B-6D13-2B519081C92D}"/>
              </a:ext>
            </a:extLst>
          </p:cNvPr>
          <p:cNvPicPr>
            <a:picLocks noChangeAspect="1"/>
          </p:cNvPicPr>
          <p:nvPr/>
        </p:nvPicPr>
        <p:blipFill>
          <a:blip r:embed="rId2"/>
          <a:stretch>
            <a:fillRect/>
          </a:stretch>
        </p:blipFill>
        <p:spPr>
          <a:xfrm>
            <a:off x="1143000" y="4038600"/>
            <a:ext cx="6492803" cy="2667000"/>
          </a:xfrm>
          <a:prstGeom prst="rect">
            <a:avLst/>
          </a:prstGeom>
        </p:spPr>
      </p:pic>
    </p:spTree>
    <p:extLst>
      <p:ext uri="{BB962C8B-B14F-4D97-AF65-F5344CB8AC3E}">
        <p14:creationId xmlns:p14="http://schemas.microsoft.com/office/powerpoint/2010/main" val="103857657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75E3C654-DF11-0C58-263D-961E9394B4B7}"/>
              </a:ext>
            </a:extLst>
          </p:cNvPr>
          <p:cNvPicPr>
            <a:picLocks noGrp="1" noChangeAspect="1"/>
          </p:cNvPicPr>
          <p:nvPr>
            <p:ph idx="1"/>
          </p:nvPr>
        </p:nvPicPr>
        <p:blipFill>
          <a:blip r:embed="rId2"/>
          <a:stretch>
            <a:fillRect/>
          </a:stretch>
        </p:blipFill>
        <p:spPr>
          <a:xfrm>
            <a:off x="1333219" y="57826"/>
            <a:ext cx="6477561" cy="3124471"/>
          </a:xfrm>
        </p:spPr>
      </p:pic>
      <p:pic>
        <p:nvPicPr>
          <p:cNvPr id="7" name="Picture 6">
            <a:extLst>
              <a:ext uri="{FF2B5EF4-FFF2-40B4-BE49-F238E27FC236}">
                <a16:creationId xmlns:a16="http://schemas.microsoft.com/office/drawing/2014/main" id="{C61AE783-67DE-4358-F73A-B5369AF4EC40}"/>
              </a:ext>
            </a:extLst>
          </p:cNvPr>
          <p:cNvPicPr>
            <a:picLocks noChangeAspect="1"/>
          </p:cNvPicPr>
          <p:nvPr/>
        </p:nvPicPr>
        <p:blipFill>
          <a:blip r:embed="rId3"/>
          <a:stretch>
            <a:fillRect/>
          </a:stretch>
        </p:blipFill>
        <p:spPr>
          <a:xfrm>
            <a:off x="1350425" y="3276600"/>
            <a:ext cx="6530906" cy="3162574"/>
          </a:xfrm>
          <a:prstGeom prst="rect">
            <a:avLst/>
          </a:prstGeom>
        </p:spPr>
      </p:pic>
    </p:spTree>
    <p:extLst>
      <p:ext uri="{BB962C8B-B14F-4D97-AF65-F5344CB8AC3E}">
        <p14:creationId xmlns:p14="http://schemas.microsoft.com/office/powerpoint/2010/main" val="388006704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59AE042A-9A71-5F3E-3798-E5190C8F3853}"/>
              </a:ext>
            </a:extLst>
          </p:cNvPr>
          <p:cNvPicPr>
            <a:picLocks noGrp="1" noChangeAspect="1"/>
          </p:cNvPicPr>
          <p:nvPr>
            <p:ph idx="1"/>
          </p:nvPr>
        </p:nvPicPr>
        <p:blipFill>
          <a:blip r:embed="rId2"/>
          <a:stretch>
            <a:fillRect/>
          </a:stretch>
        </p:blipFill>
        <p:spPr>
          <a:xfrm>
            <a:off x="838200" y="251185"/>
            <a:ext cx="7467600" cy="3177815"/>
          </a:xfrm>
        </p:spPr>
      </p:pic>
      <p:sp>
        <p:nvSpPr>
          <p:cNvPr id="7" name="TextBox 6">
            <a:extLst>
              <a:ext uri="{FF2B5EF4-FFF2-40B4-BE49-F238E27FC236}">
                <a16:creationId xmlns:a16="http://schemas.microsoft.com/office/drawing/2014/main" id="{F8878497-6F59-05EE-DB54-28593551FBDC}"/>
              </a:ext>
            </a:extLst>
          </p:cNvPr>
          <p:cNvSpPr txBox="1"/>
          <p:nvPr/>
        </p:nvSpPr>
        <p:spPr>
          <a:xfrm>
            <a:off x="838200" y="3962400"/>
            <a:ext cx="7467600" cy="2185214"/>
          </a:xfrm>
          <a:prstGeom prst="rect">
            <a:avLst/>
          </a:prstGeom>
          <a:noFill/>
        </p:spPr>
        <p:txBody>
          <a:bodyPr wrap="square">
            <a:spAutoFit/>
          </a:bodyPr>
          <a:lstStyle/>
          <a:p>
            <a:pPr algn="just"/>
            <a:r>
              <a:rPr lang="en-US" sz="2000" b="0" i="0" dirty="0">
                <a:solidFill>
                  <a:srgbClr val="333333"/>
                </a:solidFill>
                <a:effectLst/>
                <a:latin typeface="Times New Roman" panose="02020603050405020304" pitchFamily="18" charset="0"/>
                <a:cs typeface="Times New Roman" panose="02020603050405020304" pitchFamily="18" charset="0"/>
              </a:rPr>
              <a:t>Now, let's assume that the receiver is not acknowledging the frame no 2, either the frame is lost, or the acknowledgment is lost. Instead of sending the frame no 6, the sender Go-Back to 2, which is the first frame of the current window, retransmits all the frames in the current window, i.e., 2,3,4,5.</a:t>
            </a:r>
          </a:p>
          <a:p>
            <a:br>
              <a:rPr lang="en-US" dirty="0"/>
            </a:br>
            <a:endParaRPr lang="en-IN" dirty="0"/>
          </a:p>
        </p:txBody>
      </p:sp>
    </p:spTree>
    <p:extLst>
      <p:ext uri="{BB962C8B-B14F-4D97-AF65-F5344CB8AC3E}">
        <p14:creationId xmlns:p14="http://schemas.microsoft.com/office/powerpoint/2010/main" val="69237158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9409966-2D69-B135-1580-BB8A3E0E3192}"/>
              </a:ext>
            </a:extLst>
          </p:cNvPr>
          <p:cNvPicPr>
            <a:picLocks noGrp="1" noChangeAspect="1"/>
          </p:cNvPicPr>
          <p:nvPr>
            <p:ph idx="1"/>
          </p:nvPr>
        </p:nvPicPr>
        <p:blipFill>
          <a:blip r:embed="rId2"/>
          <a:stretch>
            <a:fillRect/>
          </a:stretch>
        </p:blipFill>
        <p:spPr>
          <a:xfrm>
            <a:off x="457200" y="838201"/>
            <a:ext cx="8229600" cy="4765858"/>
          </a:xfrm>
        </p:spPr>
      </p:pic>
    </p:spTree>
    <p:extLst>
      <p:ext uri="{BB962C8B-B14F-4D97-AF65-F5344CB8AC3E}">
        <p14:creationId xmlns:p14="http://schemas.microsoft.com/office/powerpoint/2010/main" val="6750988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915B8BC-6158-F3B4-5FFA-D48EACE8E45B}"/>
              </a:ext>
            </a:extLst>
          </p:cNvPr>
          <p:cNvSpPr>
            <a:spLocks noGrp="1"/>
          </p:cNvSpPr>
          <p:nvPr>
            <p:ph idx="1"/>
          </p:nvPr>
        </p:nvSpPr>
        <p:spPr>
          <a:xfrm>
            <a:off x="304800" y="457200"/>
            <a:ext cx="8210550" cy="5943600"/>
          </a:xfrm>
        </p:spPr>
        <p:txBody>
          <a:bodyPr>
            <a:normAutofit/>
          </a:bodyPr>
          <a:lstStyle/>
          <a:p>
            <a:pPr marL="0" indent="0">
              <a:buNone/>
            </a:pPr>
            <a:r>
              <a:rPr lang="en-US" sz="2000" b="1" i="0" dirty="0">
                <a:effectLst/>
                <a:latin typeface="Times New Roman" panose="02020603050405020304" pitchFamily="18" charset="0"/>
                <a:cs typeface="Times New Roman" panose="02020603050405020304" pitchFamily="18" charset="0"/>
              </a:rPr>
              <a:t>Character Stuffing:</a:t>
            </a:r>
          </a:p>
          <a:p>
            <a:pPr marL="0" indent="0" algn="just">
              <a:buNone/>
            </a:pPr>
            <a:br>
              <a:rPr lang="en-US" sz="2000" dirty="0">
                <a:latin typeface="Times New Roman" panose="02020603050405020304" pitchFamily="18" charset="0"/>
                <a:cs typeface="Times New Roman" panose="02020603050405020304" pitchFamily="18" charset="0"/>
              </a:rPr>
            </a:br>
            <a:r>
              <a:rPr lang="en-US" sz="2000" dirty="0">
                <a:solidFill>
                  <a:srgbClr val="273239"/>
                </a:solidFill>
                <a:latin typeface="Times New Roman" panose="02020603050405020304" pitchFamily="18" charset="0"/>
                <a:cs typeface="Times New Roman" panose="02020603050405020304" pitchFamily="18" charset="0"/>
              </a:rPr>
              <a:t>Character stuffing is also known as byte stuffing or character-oriented framing and is same as that of bit stuffing but byte stuffing actually operates on bytes whereas bit stuffing operates on bits. </a:t>
            </a:r>
          </a:p>
          <a:p>
            <a:pPr marL="0" indent="0" algn="just">
              <a:buNone/>
            </a:pPr>
            <a:r>
              <a:rPr lang="en-US" sz="2000" dirty="0">
                <a:solidFill>
                  <a:srgbClr val="273239"/>
                </a:solidFill>
                <a:latin typeface="Times New Roman" panose="02020603050405020304" pitchFamily="18" charset="0"/>
                <a:cs typeface="Times New Roman" panose="02020603050405020304" pitchFamily="18" charset="0"/>
              </a:rPr>
              <a:t>In byte stuffing, special byte that is basically known as ESC (Escape Character) that has predefined pattern is generally added to data section of the data stream or frame when there is message or character that has same pattern as that of flag byte.</a:t>
            </a:r>
          </a:p>
          <a:p>
            <a:pPr marL="0" indent="0" algn="just">
              <a:buNone/>
            </a:pPr>
            <a:r>
              <a:rPr lang="en-US" sz="2000" dirty="0">
                <a:solidFill>
                  <a:srgbClr val="273239"/>
                </a:solidFill>
                <a:latin typeface="Times New Roman" panose="02020603050405020304" pitchFamily="18" charset="0"/>
                <a:cs typeface="Times New Roman" panose="02020603050405020304" pitchFamily="18" charset="0"/>
              </a:rPr>
              <a:t>But receiver removes this ESC and keeps data part that causes some problems or issues. </a:t>
            </a:r>
          </a:p>
          <a:p>
            <a:pPr marL="0" indent="0" algn="just">
              <a:buNone/>
            </a:pPr>
            <a:endParaRPr lang="en-US" sz="2000" dirty="0">
              <a:solidFill>
                <a:srgbClr val="273239"/>
              </a:solidFill>
              <a:latin typeface="Times New Roman" panose="02020603050405020304" pitchFamily="18" charset="0"/>
              <a:cs typeface="Times New Roman" panose="02020603050405020304" pitchFamily="18" charset="0"/>
            </a:endParaRPr>
          </a:p>
          <a:p>
            <a:pPr marL="0" indent="0" algn="just">
              <a:buNone/>
            </a:pPr>
            <a:r>
              <a:rPr lang="en-US" sz="2000" dirty="0">
                <a:solidFill>
                  <a:srgbClr val="273239"/>
                </a:solidFill>
                <a:latin typeface="Times New Roman" panose="02020603050405020304" pitchFamily="18" charset="0"/>
                <a:cs typeface="Times New Roman" panose="02020603050405020304" pitchFamily="18" charset="0"/>
              </a:rPr>
              <a:t>In simple words, we can say that character stuffing is addition of 1 additional byte if there is presence of ESC or flag in text.</a:t>
            </a:r>
          </a:p>
          <a:p>
            <a:pPr marL="0" indent="0">
              <a:buNone/>
            </a:pP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1937735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70DEFB6-936C-3EF4-4C9C-2643B0EEC542}"/>
              </a:ext>
            </a:extLst>
          </p:cNvPr>
          <p:cNvSpPr>
            <a:spLocks noGrp="1"/>
          </p:cNvSpPr>
          <p:nvPr>
            <p:ph idx="1"/>
          </p:nvPr>
        </p:nvSpPr>
        <p:spPr>
          <a:xfrm>
            <a:off x="457200" y="228600"/>
            <a:ext cx="8229600" cy="5897563"/>
          </a:xfrm>
        </p:spPr>
        <p:txBody>
          <a:bodyPr>
            <a:normAutofit/>
          </a:bodyPr>
          <a:lstStyle/>
          <a:p>
            <a:pPr marL="0" indent="0">
              <a:buNone/>
            </a:pPr>
            <a:r>
              <a:rPr lang="en-US" sz="2200" b="1" dirty="0">
                <a:latin typeface="Times New Roman" panose="02020603050405020304" pitchFamily="18" charset="0"/>
                <a:cs typeface="Times New Roman" panose="02020603050405020304" pitchFamily="18" charset="0"/>
              </a:rPr>
              <a:t>Selective Repeat ARQ</a:t>
            </a:r>
          </a:p>
          <a:p>
            <a:pPr marL="0" indent="0">
              <a:buNone/>
            </a:pPr>
            <a:endParaRPr lang="en-US" sz="2200" b="1" dirty="0">
              <a:latin typeface="Times New Roman" panose="02020603050405020304" pitchFamily="18" charset="0"/>
              <a:cs typeface="Times New Roman" panose="02020603050405020304" pitchFamily="18" charset="0"/>
            </a:endParaRPr>
          </a:p>
          <a:p>
            <a:pPr algn="just"/>
            <a:r>
              <a:rPr lang="en-US" sz="2000" b="0" i="0" dirty="0">
                <a:solidFill>
                  <a:srgbClr val="333333"/>
                </a:solidFill>
                <a:effectLst/>
                <a:latin typeface="Times New Roman" panose="02020603050405020304" pitchFamily="18" charset="0"/>
                <a:cs typeface="Times New Roman" panose="02020603050405020304" pitchFamily="18" charset="0"/>
              </a:rPr>
              <a:t>Selective Repeat ARQ is also known as the Selective Repeat Automatic Repeat Request. It is a data link layer protocol that uses a sliding window method. The Go-back-N ARQ protocol works well if it has fewer errors. But if there is a lot of error in the frame, lots of bandwidth loss in sending the frames again. So, we use the Selective Repeat ARQ protocol. In this protocol, the size of the sender window is always equal to the size of the receiver window. The size of the sliding window is always greater than 1.</a:t>
            </a:r>
          </a:p>
          <a:p>
            <a:pPr algn="just"/>
            <a:endParaRPr lang="en-US" sz="2000" dirty="0">
              <a:solidFill>
                <a:srgbClr val="333333"/>
              </a:solidFill>
              <a:latin typeface="Times New Roman" panose="02020603050405020304" pitchFamily="18" charset="0"/>
              <a:cs typeface="Times New Roman" panose="02020603050405020304" pitchFamily="18" charset="0"/>
            </a:endParaRPr>
          </a:p>
          <a:p>
            <a:pPr marL="0" indent="0" algn="just">
              <a:buNone/>
            </a:pPr>
            <a:endParaRPr lang="en-US" sz="2000" b="0" i="0" dirty="0">
              <a:solidFill>
                <a:srgbClr val="333333"/>
              </a:solidFill>
              <a:effectLst/>
              <a:latin typeface="Times New Roman" panose="02020603050405020304" pitchFamily="18" charset="0"/>
              <a:cs typeface="Times New Roman" panose="02020603050405020304" pitchFamily="18" charset="0"/>
            </a:endParaRPr>
          </a:p>
          <a:p>
            <a:pPr algn="just"/>
            <a:r>
              <a:rPr lang="en-US" sz="2000" b="0" i="0" dirty="0">
                <a:solidFill>
                  <a:srgbClr val="333333"/>
                </a:solidFill>
                <a:effectLst/>
                <a:latin typeface="Times New Roman" panose="02020603050405020304" pitchFamily="18" charset="0"/>
                <a:cs typeface="Times New Roman" panose="02020603050405020304" pitchFamily="18" charset="0"/>
              </a:rPr>
              <a:t>If the receiver receives a corrupt frame, it does not directly discard it. It sends a negative acknowledgment to the sender. The sender sends that frame again as soon as on the receiving negative acknowledgment. </a:t>
            </a:r>
            <a:endParaRPr lang="en-IN" sz="22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2688914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DEFDF50-7185-8BA5-3F4A-F05A7A51F9CB}"/>
              </a:ext>
            </a:extLst>
          </p:cNvPr>
          <p:cNvPicPr>
            <a:picLocks noGrp="1" noChangeAspect="1"/>
          </p:cNvPicPr>
          <p:nvPr>
            <p:ph idx="1"/>
          </p:nvPr>
        </p:nvPicPr>
        <p:blipFill>
          <a:blip r:embed="rId2"/>
          <a:stretch>
            <a:fillRect/>
          </a:stretch>
        </p:blipFill>
        <p:spPr>
          <a:xfrm>
            <a:off x="586394" y="685800"/>
            <a:ext cx="7971211" cy="5017771"/>
          </a:xfrm>
        </p:spPr>
      </p:pic>
    </p:spTree>
    <p:extLst>
      <p:ext uri="{BB962C8B-B14F-4D97-AF65-F5344CB8AC3E}">
        <p14:creationId xmlns:p14="http://schemas.microsoft.com/office/powerpoint/2010/main" val="39124176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DF904C72-108F-F015-278E-5D82CB32F7CD}"/>
              </a:ext>
            </a:extLst>
          </p:cNvPr>
          <p:cNvPicPr>
            <a:picLocks noGrp="1" noChangeAspect="1"/>
          </p:cNvPicPr>
          <p:nvPr>
            <p:ph idx="1"/>
          </p:nvPr>
        </p:nvPicPr>
        <p:blipFill>
          <a:blip r:embed="rId2"/>
          <a:stretch>
            <a:fillRect/>
          </a:stretch>
        </p:blipFill>
        <p:spPr>
          <a:xfrm>
            <a:off x="685800" y="274293"/>
            <a:ext cx="7895004" cy="3147333"/>
          </a:xfrm>
        </p:spPr>
      </p:pic>
      <p:pic>
        <p:nvPicPr>
          <p:cNvPr id="7" name="Picture 6">
            <a:extLst>
              <a:ext uri="{FF2B5EF4-FFF2-40B4-BE49-F238E27FC236}">
                <a16:creationId xmlns:a16="http://schemas.microsoft.com/office/drawing/2014/main" id="{DD3565BB-D05C-7D1A-0786-A1C982C9C55F}"/>
              </a:ext>
            </a:extLst>
          </p:cNvPr>
          <p:cNvPicPr>
            <a:picLocks noChangeAspect="1"/>
          </p:cNvPicPr>
          <p:nvPr/>
        </p:nvPicPr>
        <p:blipFill>
          <a:blip r:embed="rId3"/>
          <a:stretch>
            <a:fillRect/>
          </a:stretch>
        </p:blipFill>
        <p:spPr>
          <a:xfrm>
            <a:off x="668444" y="3456040"/>
            <a:ext cx="7963590" cy="3200677"/>
          </a:xfrm>
          <a:prstGeom prst="rect">
            <a:avLst/>
          </a:prstGeom>
        </p:spPr>
      </p:pic>
    </p:spTree>
    <p:extLst>
      <p:ext uri="{BB962C8B-B14F-4D97-AF65-F5344CB8AC3E}">
        <p14:creationId xmlns:p14="http://schemas.microsoft.com/office/powerpoint/2010/main" val="204372272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DDF0EA27-783F-7A24-2754-7FE179D4317E}"/>
              </a:ext>
            </a:extLst>
          </p:cNvPr>
          <p:cNvPicPr>
            <a:picLocks noGrp="1" noChangeAspect="1"/>
          </p:cNvPicPr>
          <p:nvPr>
            <p:ph idx="1"/>
          </p:nvPr>
        </p:nvPicPr>
        <p:blipFill>
          <a:blip r:embed="rId2"/>
          <a:stretch>
            <a:fillRect/>
          </a:stretch>
        </p:blipFill>
        <p:spPr>
          <a:xfrm>
            <a:off x="623639" y="152400"/>
            <a:ext cx="7757832" cy="3124200"/>
          </a:xfrm>
        </p:spPr>
      </p:pic>
      <p:pic>
        <p:nvPicPr>
          <p:cNvPr id="7" name="Picture 6">
            <a:extLst>
              <a:ext uri="{FF2B5EF4-FFF2-40B4-BE49-F238E27FC236}">
                <a16:creationId xmlns:a16="http://schemas.microsoft.com/office/drawing/2014/main" id="{4B7FE757-45B3-B288-155D-E41AA7E07607}"/>
              </a:ext>
            </a:extLst>
          </p:cNvPr>
          <p:cNvPicPr>
            <a:picLocks noChangeAspect="1"/>
          </p:cNvPicPr>
          <p:nvPr/>
        </p:nvPicPr>
        <p:blipFill>
          <a:blip r:embed="rId3"/>
          <a:stretch>
            <a:fillRect/>
          </a:stretch>
        </p:blipFill>
        <p:spPr>
          <a:xfrm>
            <a:off x="623639" y="3429000"/>
            <a:ext cx="7872142" cy="3292125"/>
          </a:xfrm>
          <a:prstGeom prst="rect">
            <a:avLst/>
          </a:prstGeom>
        </p:spPr>
      </p:pic>
    </p:spTree>
    <p:extLst>
      <p:ext uri="{BB962C8B-B14F-4D97-AF65-F5344CB8AC3E}">
        <p14:creationId xmlns:p14="http://schemas.microsoft.com/office/powerpoint/2010/main" val="422145281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BACCB79-E317-7DE9-9C8C-050FD17F4016}"/>
              </a:ext>
            </a:extLst>
          </p:cNvPr>
          <p:cNvPicPr>
            <a:picLocks noGrp="1" noChangeAspect="1"/>
          </p:cNvPicPr>
          <p:nvPr>
            <p:ph idx="1"/>
          </p:nvPr>
        </p:nvPicPr>
        <p:blipFill>
          <a:blip r:embed="rId2"/>
          <a:stretch>
            <a:fillRect/>
          </a:stretch>
        </p:blipFill>
        <p:spPr>
          <a:xfrm>
            <a:off x="582584" y="533400"/>
            <a:ext cx="7978831" cy="3657917"/>
          </a:xfrm>
        </p:spPr>
      </p:pic>
    </p:spTree>
    <p:extLst>
      <p:ext uri="{BB962C8B-B14F-4D97-AF65-F5344CB8AC3E}">
        <p14:creationId xmlns:p14="http://schemas.microsoft.com/office/powerpoint/2010/main" val="229289927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57984CB8-15A2-2683-F4CB-0716CCE5C769}"/>
              </a:ext>
            </a:extLst>
          </p:cNvPr>
          <p:cNvPicPr>
            <a:picLocks noGrp="1" noChangeAspect="1"/>
          </p:cNvPicPr>
          <p:nvPr>
            <p:ph idx="1"/>
          </p:nvPr>
        </p:nvPicPr>
        <p:blipFill>
          <a:blip r:embed="rId2"/>
          <a:stretch>
            <a:fillRect/>
          </a:stretch>
        </p:blipFill>
        <p:spPr>
          <a:xfrm>
            <a:off x="457200" y="1066800"/>
            <a:ext cx="8229600" cy="4639112"/>
          </a:xfrm>
        </p:spPr>
      </p:pic>
    </p:spTree>
    <p:extLst>
      <p:ext uri="{BB962C8B-B14F-4D97-AF65-F5344CB8AC3E}">
        <p14:creationId xmlns:p14="http://schemas.microsoft.com/office/powerpoint/2010/main" val="232617304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A91FBA-88C9-4191-B8D5-9432B5934BB6}"/>
              </a:ext>
            </a:extLst>
          </p:cNvPr>
          <p:cNvSpPr>
            <a:spLocks noGrp="1"/>
          </p:cNvSpPr>
          <p:nvPr>
            <p:ph type="title"/>
          </p:nvPr>
        </p:nvSpPr>
        <p:spPr/>
        <p:txBody>
          <a:bodyPr>
            <a:normAutofit fontScale="90000"/>
          </a:bodyPr>
          <a:lstStyle/>
          <a:p>
            <a:br>
              <a:rPr lang="en-IN" dirty="0"/>
            </a:br>
            <a:br>
              <a:rPr lang="en-IN" dirty="0"/>
            </a:br>
            <a:r>
              <a:rPr lang="en-IN" b="1" dirty="0"/>
              <a:t>Piggybacking</a:t>
            </a:r>
            <a:br>
              <a:rPr lang="en-IN" dirty="0"/>
            </a:br>
            <a:r>
              <a:rPr lang="en-IN" b="1" dirty="0"/>
              <a:t> </a:t>
            </a:r>
            <a:br>
              <a:rPr lang="en-IN" dirty="0"/>
            </a:br>
            <a:endParaRPr lang="en-IN" dirty="0"/>
          </a:p>
        </p:txBody>
      </p:sp>
      <p:sp>
        <p:nvSpPr>
          <p:cNvPr id="4" name="Date Placeholder 3">
            <a:extLst>
              <a:ext uri="{FF2B5EF4-FFF2-40B4-BE49-F238E27FC236}">
                <a16:creationId xmlns:a16="http://schemas.microsoft.com/office/drawing/2014/main" id="{3831AEB3-20CB-4CC2-B455-7712F765AC86}"/>
              </a:ext>
            </a:extLst>
          </p:cNvPr>
          <p:cNvSpPr>
            <a:spLocks noGrp="1"/>
          </p:cNvSpPr>
          <p:nvPr>
            <p:ph type="dt" sz="half" idx="10"/>
          </p:nvPr>
        </p:nvSpPr>
        <p:spPr/>
        <p:txBody>
          <a:bodyPr/>
          <a:lstStyle/>
          <a:p>
            <a:fld id="{F6C643BA-ACA1-44BF-9071-763295A35907}" type="datetime4">
              <a:rPr lang="en-US" smtClean="0"/>
              <a:t>September 6, 2024</a:t>
            </a:fld>
            <a:endParaRPr lang="en-US"/>
          </a:p>
        </p:txBody>
      </p:sp>
      <p:sp>
        <p:nvSpPr>
          <p:cNvPr id="7" name="Content Placeholder 6">
            <a:extLst>
              <a:ext uri="{FF2B5EF4-FFF2-40B4-BE49-F238E27FC236}">
                <a16:creationId xmlns:a16="http://schemas.microsoft.com/office/drawing/2014/main" id="{6C346C93-7FE9-4E2E-B7C5-D6F058A11C65}"/>
              </a:ext>
            </a:extLst>
          </p:cNvPr>
          <p:cNvSpPr>
            <a:spLocks noGrp="1"/>
          </p:cNvSpPr>
          <p:nvPr>
            <p:ph idx="1"/>
          </p:nvPr>
        </p:nvSpPr>
        <p:spPr>
          <a:xfrm>
            <a:off x="457200" y="1295400"/>
            <a:ext cx="8229600" cy="4830763"/>
          </a:xfrm>
        </p:spPr>
        <p:txBody>
          <a:bodyPr>
            <a:normAutofit/>
          </a:bodyPr>
          <a:lstStyle/>
          <a:p>
            <a:pPr algn="just"/>
            <a:r>
              <a:rPr lang="en-IN" sz="2000" dirty="0">
                <a:latin typeface="Times New Roman" panose="02020603050405020304" pitchFamily="18" charset="0"/>
                <a:cs typeface="Times New Roman" panose="02020603050405020304" pitchFamily="18" charset="0"/>
              </a:rPr>
              <a:t>The three protocols discussed are all unidirectional: </a:t>
            </a:r>
          </a:p>
          <a:p>
            <a:pPr algn="just"/>
            <a:r>
              <a:rPr lang="en-IN" sz="2000" dirty="0">
                <a:latin typeface="Times New Roman" panose="02020603050405020304" pitchFamily="18" charset="0"/>
                <a:cs typeface="Times New Roman" panose="02020603050405020304" pitchFamily="18" charset="0"/>
              </a:rPr>
              <a:t>Data frames flow in only one direction although control information such as ACK and NAK frames can travel in the other direction.</a:t>
            </a:r>
          </a:p>
          <a:p>
            <a:pPr algn="just"/>
            <a:r>
              <a:rPr lang="en-IN" sz="2000" dirty="0">
                <a:latin typeface="Times New Roman" panose="02020603050405020304" pitchFamily="18" charset="0"/>
                <a:cs typeface="Times New Roman" panose="02020603050405020304" pitchFamily="18" charset="0"/>
              </a:rPr>
              <a:t>In real life, data frames are normally flowing in both directions: from node A to node B and from node B to node A.</a:t>
            </a:r>
          </a:p>
          <a:p>
            <a:pPr algn="just"/>
            <a:r>
              <a:rPr lang="en-IN" sz="2000" dirty="0">
                <a:latin typeface="Times New Roman" panose="02020603050405020304" pitchFamily="18" charset="0"/>
                <a:cs typeface="Times New Roman" panose="02020603050405020304" pitchFamily="18" charset="0"/>
              </a:rPr>
              <a:t>The control information also needs to flow in both directions. </a:t>
            </a:r>
          </a:p>
          <a:p>
            <a:pPr algn="just"/>
            <a:r>
              <a:rPr lang="en-IN" sz="2000" dirty="0">
                <a:latin typeface="Times New Roman" panose="02020603050405020304" pitchFamily="18" charset="0"/>
                <a:cs typeface="Times New Roman" panose="02020603050405020304" pitchFamily="18" charset="0"/>
              </a:rPr>
              <a:t>A technique called </a:t>
            </a:r>
            <a:r>
              <a:rPr lang="en-IN" sz="2000" b="1" dirty="0">
                <a:latin typeface="Times New Roman" panose="02020603050405020304" pitchFamily="18" charset="0"/>
                <a:cs typeface="Times New Roman" panose="02020603050405020304" pitchFamily="18" charset="0"/>
              </a:rPr>
              <a:t>piggybacking </a:t>
            </a:r>
            <a:r>
              <a:rPr lang="en-IN" sz="2000" dirty="0">
                <a:latin typeface="Times New Roman" panose="02020603050405020304" pitchFamily="18" charset="0"/>
                <a:cs typeface="Times New Roman" panose="02020603050405020304" pitchFamily="18" charset="0"/>
              </a:rPr>
              <a:t>is used to improve the efficiency of the bidirectional protocols. </a:t>
            </a:r>
          </a:p>
          <a:p>
            <a:pPr algn="just"/>
            <a:r>
              <a:rPr lang="en-IN" sz="2000" dirty="0">
                <a:latin typeface="Times New Roman" panose="02020603050405020304" pitchFamily="18" charset="0"/>
                <a:cs typeface="Times New Roman" panose="02020603050405020304" pitchFamily="18" charset="0"/>
              </a:rPr>
              <a:t>When a frame is carrying data from A to B, it can also carry control information about arrived (or lost) frames from B; when a frame is carrying data from B to A, it can also carry control information about the arrived (or lost) frames from A.</a:t>
            </a:r>
          </a:p>
          <a:p>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3172896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F9822585-3E86-8A8E-C485-D5362EFB94F9}"/>
              </a:ext>
            </a:extLst>
          </p:cNvPr>
          <p:cNvPicPr>
            <a:picLocks noGrp="1" noChangeAspect="1"/>
          </p:cNvPicPr>
          <p:nvPr>
            <p:ph idx="1"/>
          </p:nvPr>
        </p:nvPicPr>
        <p:blipFill>
          <a:blip r:embed="rId2"/>
          <a:stretch>
            <a:fillRect/>
          </a:stretch>
        </p:blipFill>
        <p:spPr>
          <a:xfrm>
            <a:off x="933134" y="762001"/>
            <a:ext cx="7277731" cy="2362200"/>
          </a:xfrm>
        </p:spPr>
      </p:pic>
      <p:sp>
        <p:nvSpPr>
          <p:cNvPr id="7" name="TextBox 6">
            <a:extLst>
              <a:ext uri="{FF2B5EF4-FFF2-40B4-BE49-F238E27FC236}">
                <a16:creationId xmlns:a16="http://schemas.microsoft.com/office/drawing/2014/main" id="{595DACB2-94A1-9634-974C-A1F1BA227D6C}"/>
              </a:ext>
            </a:extLst>
          </p:cNvPr>
          <p:cNvSpPr txBox="1"/>
          <p:nvPr/>
        </p:nvSpPr>
        <p:spPr>
          <a:xfrm>
            <a:off x="495299" y="3180736"/>
            <a:ext cx="8153400" cy="3477875"/>
          </a:xfrm>
          <a:prstGeom prst="rect">
            <a:avLst/>
          </a:prstGeom>
          <a:noFill/>
        </p:spPr>
        <p:txBody>
          <a:bodyPr wrap="square">
            <a:spAutoFit/>
          </a:bodyPr>
          <a:lstStyle/>
          <a:p>
            <a:pPr algn="just" fontAlgn="base">
              <a:buFont typeface="Arial" panose="020B0604020202020204" pitchFamily="34" charset="0"/>
              <a:buChar char="•"/>
            </a:pPr>
            <a:r>
              <a:rPr lang="en-US" sz="2000" b="0" i="0" dirty="0">
                <a:solidFill>
                  <a:srgbClr val="273239"/>
                </a:solidFill>
                <a:effectLst/>
                <a:latin typeface="Times New Roman" panose="02020603050405020304" pitchFamily="18" charset="0"/>
                <a:cs typeface="Times New Roman" panose="02020603050405020304" pitchFamily="18" charset="0"/>
              </a:rPr>
              <a:t>If Host A has both acknowledgment and data, which it wants to send, then the data frame will be sent with the ack field which contains the sequence number of the frame.</a:t>
            </a:r>
          </a:p>
          <a:p>
            <a:pPr algn="just" fontAlgn="base">
              <a:buFont typeface="Arial" panose="020B0604020202020204" pitchFamily="34" charset="0"/>
              <a:buChar char="•"/>
            </a:pPr>
            <a:endParaRPr lang="en-US" sz="2000" b="0" i="0" dirty="0">
              <a:solidFill>
                <a:srgbClr val="273239"/>
              </a:solidFill>
              <a:effectLst/>
              <a:latin typeface="Times New Roman" panose="02020603050405020304" pitchFamily="18" charset="0"/>
              <a:cs typeface="Times New Roman" panose="02020603050405020304" pitchFamily="18" charset="0"/>
            </a:endParaRPr>
          </a:p>
          <a:p>
            <a:pPr algn="just" fontAlgn="base">
              <a:buFont typeface="Arial" panose="020B0604020202020204" pitchFamily="34" charset="0"/>
              <a:buChar char="•"/>
            </a:pPr>
            <a:r>
              <a:rPr lang="en-US" sz="2000" b="0" i="0" dirty="0">
                <a:solidFill>
                  <a:srgbClr val="273239"/>
                </a:solidFill>
                <a:effectLst/>
                <a:latin typeface="Times New Roman" panose="02020603050405020304" pitchFamily="18" charset="0"/>
                <a:cs typeface="Times New Roman" panose="02020603050405020304" pitchFamily="18" charset="0"/>
              </a:rPr>
              <a:t>If Host A contains only one acknowledgment, then it will wait for some time, then in the case, if it finds any data frame, it piggybacks the acknowledgment, otherwise, it will send the ACK frame.</a:t>
            </a:r>
          </a:p>
          <a:p>
            <a:pPr algn="just" fontAlgn="base">
              <a:buFont typeface="Arial" panose="020B0604020202020204" pitchFamily="34" charset="0"/>
              <a:buChar char="•"/>
            </a:pPr>
            <a:endParaRPr lang="en-US" sz="2000" b="0" i="0" dirty="0">
              <a:solidFill>
                <a:srgbClr val="273239"/>
              </a:solidFill>
              <a:effectLst/>
              <a:latin typeface="Times New Roman" panose="02020603050405020304" pitchFamily="18" charset="0"/>
              <a:cs typeface="Times New Roman" panose="02020603050405020304" pitchFamily="18" charset="0"/>
            </a:endParaRPr>
          </a:p>
          <a:p>
            <a:pPr algn="just" fontAlgn="base">
              <a:buFont typeface="Arial" panose="020B0604020202020204" pitchFamily="34" charset="0"/>
              <a:buChar char="•"/>
            </a:pPr>
            <a:r>
              <a:rPr lang="en-US" sz="2000" b="0" i="0" dirty="0">
                <a:solidFill>
                  <a:srgbClr val="273239"/>
                </a:solidFill>
                <a:effectLst/>
                <a:latin typeface="Times New Roman" panose="02020603050405020304" pitchFamily="18" charset="0"/>
                <a:cs typeface="Times New Roman" panose="02020603050405020304" pitchFamily="18" charset="0"/>
              </a:rPr>
              <a:t>If Host A left with only a data frame, then it will add the last acknowledgment to it. Host A can send a data frame with an ack field containing no acknowledgment bit.</a:t>
            </a:r>
          </a:p>
        </p:txBody>
      </p:sp>
    </p:spTree>
    <p:extLst>
      <p:ext uri="{BB962C8B-B14F-4D97-AF65-F5344CB8AC3E}">
        <p14:creationId xmlns:p14="http://schemas.microsoft.com/office/powerpoint/2010/main" val="313076568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2782705-CF87-78A5-76E3-1C0D282B48CF}"/>
              </a:ext>
            </a:extLst>
          </p:cNvPr>
          <p:cNvSpPr>
            <a:spLocks noGrp="1"/>
          </p:cNvSpPr>
          <p:nvPr>
            <p:ph idx="1"/>
          </p:nvPr>
        </p:nvSpPr>
        <p:spPr>
          <a:xfrm>
            <a:off x="457200" y="152400"/>
            <a:ext cx="8229600" cy="6553200"/>
          </a:xfrm>
        </p:spPr>
        <p:txBody>
          <a:bodyPr>
            <a:normAutofit/>
          </a:bodyPr>
          <a:lstStyle/>
          <a:p>
            <a:pPr marL="0" indent="0" algn="just">
              <a:buNone/>
            </a:pPr>
            <a:r>
              <a:rPr lang="en-US" sz="2000" b="1" dirty="0">
                <a:solidFill>
                  <a:srgbClr val="610B38"/>
                </a:solidFill>
                <a:latin typeface="Times New Roman" panose="02020603050405020304" pitchFamily="18" charset="0"/>
                <a:cs typeface="Times New Roman" panose="02020603050405020304" pitchFamily="18" charset="0"/>
              </a:rPr>
              <a:t>M</a:t>
            </a:r>
            <a:r>
              <a:rPr lang="en-US" sz="2000" b="1" i="0" dirty="0">
                <a:solidFill>
                  <a:srgbClr val="610B38"/>
                </a:solidFill>
                <a:effectLst/>
                <a:latin typeface="Times New Roman" panose="02020603050405020304" pitchFamily="18" charset="0"/>
                <a:cs typeface="Times New Roman" panose="02020603050405020304" pitchFamily="18" charset="0"/>
              </a:rPr>
              <a:t>ultiple </a:t>
            </a:r>
            <a:r>
              <a:rPr lang="en-US" sz="2000" b="1" dirty="0">
                <a:solidFill>
                  <a:srgbClr val="610B38"/>
                </a:solidFill>
                <a:latin typeface="Times New Roman" panose="02020603050405020304" pitchFamily="18" charset="0"/>
                <a:cs typeface="Times New Roman" panose="02020603050405020304" pitchFamily="18" charset="0"/>
              </a:rPr>
              <a:t>A</a:t>
            </a:r>
            <a:r>
              <a:rPr lang="en-US" sz="2000" b="1" i="0" dirty="0">
                <a:solidFill>
                  <a:srgbClr val="610B38"/>
                </a:solidFill>
                <a:effectLst/>
                <a:latin typeface="Times New Roman" panose="02020603050405020304" pitchFamily="18" charset="0"/>
                <a:cs typeface="Times New Roman" panose="02020603050405020304" pitchFamily="18" charset="0"/>
              </a:rPr>
              <a:t>ccess </a:t>
            </a:r>
            <a:r>
              <a:rPr lang="en-US" sz="2000" b="1" dirty="0">
                <a:solidFill>
                  <a:srgbClr val="610B38"/>
                </a:solidFill>
                <a:latin typeface="Times New Roman" panose="02020603050405020304" pitchFamily="18" charset="0"/>
                <a:cs typeface="Times New Roman" panose="02020603050405020304" pitchFamily="18" charset="0"/>
              </a:rPr>
              <a:t>P</a:t>
            </a:r>
            <a:r>
              <a:rPr lang="en-US" sz="2000" b="1" i="0" dirty="0">
                <a:solidFill>
                  <a:srgbClr val="610B38"/>
                </a:solidFill>
                <a:effectLst/>
                <a:latin typeface="Times New Roman" panose="02020603050405020304" pitchFamily="18" charset="0"/>
                <a:cs typeface="Times New Roman" panose="02020603050405020304" pitchFamily="18" charset="0"/>
              </a:rPr>
              <a:t>rotocol</a:t>
            </a:r>
          </a:p>
          <a:p>
            <a:pPr algn="just"/>
            <a:r>
              <a:rPr lang="en-US" sz="2000" b="0" i="0" dirty="0">
                <a:solidFill>
                  <a:srgbClr val="333333"/>
                </a:solidFill>
                <a:effectLst/>
                <a:latin typeface="Times New Roman" panose="02020603050405020304" pitchFamily="18" charset="0"/>
                <a:cs typeface="Times New Roman" panose="02020603050405020304" pitchFamily="18" charset="0"/>
              </a:rPr>
              <a:t>When a sender and receiver have a dedicated link to transmit data packets, the data link control is enough to handle the channel. </a:t>
            </a:r>
          </a:p>
          <a:p>
            <a:pPr algn="just"/>
            <a:r>
              <a:rPr lang="en-US" sz="2000" b="0" i="0" dirty="0">
                <a:solidFill>
                  <a:srgbClr val="333333"/>
                </a:solidFill>
                <a:effectLst/>
                <a:latin typeface="Times New Roman" panose="02020603050405020304" pitchFamily="18" charset="0"/>
                <a:cs typeface="Times New Roman" panose="02020603050405020304" pitchFamily="18" charset="0"/>
              </a:rPr>
              <a:t>Suppose there is no dedicated path to communicate or transfer the data between two devices. In that case, multiple stations access the channel and simultaneously transmits the data over the channel. It may create collision and cross talk. Hence, the multiple access protocol is required to reduce the collision and avoid crosstalk between the channels.</a:t>
            </a:r>
          </a:p>
          <a:p>
            <a:pPr algn="just"/>
            <a:endParaRPr lang="en-US" sz="2000" dirty="0">
              <a:solidFill>
                <a:srgbClr val="333333"/>
              </a:solidFill>
              <a:latin typeface="Times New Roman" panose="02020603050405020304" pitchFamily="18" charset="0"/>
              <a:cs typeface="Times New Roman" panose="02020603050405020304" pitchFamily="18" charset="0"/>
            </a:endParaRPr>
          </a:p>
          <a:p>
            <a:pPr algn="just"/>
            <a:endParaRPr lang="en-US" sz="2000" b="0" i="0" dirty="0">
              <a:solidFill>
                <a:srgbClr val="333333"/>
              </a:solidFill>
              <a:effectLst/>
              <a:latin typeface="Times New Roman" panose="02020603050405020304" pitchFamily="18" charset="0"/>
              <a:cs typeface="Times New Roman" panose="02020603050405020304" pitchFamily="18" charset="0"/>
            </a:endParaRPr>
          </a:p>
          <a:p>
            <a:pPr marL="0" indent="0">
              <a:buNone/>
            </a:pPr>
            <a:endParaRPr lang="en-IN" sz="20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98A5193D-B52F-2982-08D4-3009123100B2}"/>
              </a:ext>
            </a:extLst>
          </p:cNvPr>
          <p:cNvPicPr>
            <a:picLocks noChangeAspect="1"/>
          </p:cNvPicPr>
          <p:nvPr/>
        </p:nvPicPr>
        <p:blipFill>
          <a:blip r:embed="rId2"/>
          <a:stretch>
            <a:fillRect/>
          </a:stretch>
        </p:blipFill>
        <p:spPr>
          <a:xfrm>
            <a:off x="1916200" y="3227607"/>
            <a:ext cx="5311600" cy="2903472"/>
          </a:xfrm>
          <a:prstGeom prst="rect">
            <a:avLst/>
          </a:prstGeom>
        </p:spPr>
      </p:pic>
    </p:spTree>
    <p:extLst>
      <p:ext uri="{BB962C8B-B14F-4D97-AF65-F5344CB8AC3E}">
        <p14:creationId xmlns:p14="http://schemas.microsoft.com/office/powerpoint/2010/main" val="205471311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28600"/>
            <a:ext cx="8229600" cy="5897563"/>
          </a:xfrm>
        </p:spPr>
        <p:txBody>
          <a:bodyPr>
            <a:normAutofit/>
          </a:bodyPr>
          <a:lstStyle/>
          <a:p>
            <a:pPr marL="0" indent="0" algn="just">
              <a:buNone/>
            </a:pPr>
            <a:r>
              <a:rPr lang="en-US" sz="2000" b="1" dirty="0">
                <a:latin typeface="Times New Roman" pitchFamily="18" charset="0"/>
                <a:cs typeface="Times New Roman" pitchFamily="18" charset="0"/>
              </a:rPr>
              <a:t>RANDOM ACCESS/ Contention Methods</a:t>
            </a:r>
          </a:p>
          <a:p>
            <a:pPr algn="just"/>
            <a:r>
              <a:rPr lang="en-US" sz="2000" b="0" i="0" dirty="0">
                <a:solidFill>
                  <a:srgbClr val="333333"/>
                </a:solidFill>
                <a:effectLst/>
                <a:latin typeface="Times New Roman" panose="02020603050405020304" pitchFamily="18" charset="0"/>
                <a:cs typeface="Times New Roman" panose="02020603050405020304" pitchFamily="18" charset="0"/>
              </a:rPr>
              <a:t>In this protocol, all the station has the equal priority to send the data over a channel. one station cannot depend on another station nor any station control another station. Depending on the channel's state (idle or busy), each station transmits the data frame. However, if more than one station sends the data over a channel, there may be a collision or data conflict. Due to the collision, the data frame may be lost or changed. </a:t>
            </a:r>
            <a:endParaRPr lang="en-US" sz="2000" dirty="0">
              <a:latin typeface="Times New Roman" panose="02020603050405020304" pitchFamily="18" charset="0"/>
              <a:cs typeface="Times New Roman" pitchFamily="18" charset="0"/>
            </a:endParaRPr>
          </a:p>
          <a:p>
            <a:pPr marL="0" indent="0" algn="just">
              <a:buNone/>
            </a:pPr>
            <a:endParaRPr lang="en-US" sz="2000" dirty="0">
              <a:latin typeface="Times New Roman" panose="02020603050405020304" pitchFamily="18" charset="0"/>
              <a:cs typeface="Times New Roman" pitchFamily="18" charset="0"/>
            </a:endParaRPr>
          </a:p>
          <a:p>
            <a:pPr marL="0" indent="0" algn="just">
              <a:buNone/>
            </a:pPr>
            <a:r>
              <a:rPr lang="en-US" sz="2000" b="1" dirty="0">
                <a:latin typeface="Times New Roman" pitchFamily="18" charset="0"/>
                <a:cs typeface="Times New Roman" pitchFamily="18" charset="0"/>
              </a:rPr>
              <a:t>Two features give this method its name</a:t>
            </a:r>
          </a:p>
          <a:p>
            <a:pPr algn="just"/>
            <a:r>
              <a:rPr lang="en-US" sz="2000" dirty="0">
                <a:latin typeface="Times New Roman" pitchFamily="18" charset="0"/>
                <a:cs typeface="Times New Roman" pitchFamily="18" charset="0"/>
              </a:rPr>
              <a:t>First, there is no scheduled time for a station to transmit. Transmission is random among the stations. That is why these methods are called </a:t>
            </a:r>
            <a:r>
              <a:rPr lang="en-US" sz="2000" b="1" dirty="0">
                <a:latin typeface="Times New Roman" pitchFamily="18" charset="0"/>
                <a:cs typeface="Times New Roman" pitchFamily="18" charset="0"/>
              </a:rPr>
              <a:t>random access. </a:t>
            </a:r>
          </a:p>
          <a:p>
            <a:pPr algn="just"/>
            <a:r>
              <a:rPr lang="en-US" sz="2000" dirty="0">
                <a:latin typeface="Times New Roman" pitchFamily="18" charset="0"/>
                <a:cs typeface="Times New Roman" pitchFamily="18" charset="0"/>
              </a:rPr>
              <a:t>Second, no rules specify which station should send next. Stations compete with one another to access the medium. That is why these methods are also called </a:t>
            </a:r>
            <a:r>
              <a:rPr lang="en-US" sz="2000" b="1" dirty="0">
                <a:latin typeface="Times New Roman" pitchFamily="18" charset="0"/>
                <a:cs typeface="Times New Roman" pitchFamily="18" charset="0"/>
              </a:rPr>
              <a:t>contention methods</a:t>
            </a:r>
            <a:r>
              <a:rPr lang="en-US" sz="2000" dirty="0">
                <a:latin typeface="Times New Roman" pitchFamily="18" charset="0"/>
                <a:cs typeface="Times New Roman" pitchFamily="18" charset="0"/>
              </a:rPr>
              <a:t>.</a:t>
            </a:r>
          </a:p>
        </p:txBody>
      </p:sp>
    </p:spTree>
    <p:extLst>
      <p:ext uri="{BB962C8B-B14F-4D97-AF65-F5344CB8AC3E}">
        <p14:creationId xmlns:p14="http://schemas.microsoft.com/office/powerpoint/2010/main" val="3451472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D8BA26A8-CF1F-251F-F8FC-F93A3561345D}"/>
              </a:ext>
            </a:extLst>
          </p:cNvPr>
          <p:cNvPicPr>
            <a:picLocks noGrp="1" noChangeAspect="1"/>
          </p:cNvPicPr>
          <p:nvPr>
            <p:ph idx="1"/>
          </p:nvPr>
        </p:nvPicPr>
        <p:blipFill>
          <a:blip r:embed="rId2"/>
          <a:stretch>
            <a:fillRect/>
          </a:stretch>
        </p:blipFill>
        <p:spPr>
          <a:xfrm>
            <a:off x="530943" y="1513554"/>
            <a:ext cx="8200103" cy="3493481"/>
          </a:xfrm>
        </p:spPr>
      </p:pic>
    </p:spTree>
    <p:extLst>
      <p:ext uri="{BB962C8B-B14F-4D97-AF65-F5344CB8AC3E}">
        <p14:creationId xmlns:p14="http://schemas.microsoft.com/office/powerpoint/2010/main" val="130591259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9E88D62-C6BB-D6FC-4A2B-9B8B98D0CF2A}"/>
              </a:ext>
            </a:extLst>
          </p:cNvPr>
          <p:cNvSpPr>
            <a:spLocks noGrp="1"/>
          </p:cNvSpPr>
          <p:nvPr>
            <p:ph idx="1"/>
          </p:nvPr>
        </p:nvSpPr>
        <p:spPr>
          <a:xfrm>
            <a:off x="457200" y="533400"/>
            <a:ext cx="8229600" cy="5592763"/>
          </a:xfrm>
        </p:spPr>
        <p:txBody>
          <a:bodyPr>
            <a:normAutofit/>
          </a:bodyPr>
          <a:lstStyle/>
          <a:p>
            <a:pPr marL="0" indent="0" algn="just">
              <a:buNone/>
            </a:pPr>
            <a:r>
              <a:rPr lang="en-US" sz="2000" dirty="0">
                <a:latin typeface="Times New Roman" pitchFamily="18" charset="0"/>
                <a:cs typeface="Times New Roman" pitchFamily="18" charset="0"/>
              </a:rPr>
              <a:t>ALOHA </a:t>
            </a:r>
            <a:endParaRPr lang="en-US" sz="1200" b="0" i="0" dirty="0">
              <a:solidFill>
                <a:srgbClr val="610B4B"/>
              </a:solidFill>
              <a:effectLst/>
              <a:latin typeface="erdana"/>
            </a:endParaRPr>
          </a:p>
          <a:p>
            <a:pPr marL="0" indent="0" algn="just">
              <a:buNone/>
            </a:pPr>
            <a:r>
              <a:rPr lang="en-US" sz="2000" b="0" i="0" dirty="0">
                <a:solidFill>
                  <a:srgbClr val="333333"/>
                </a:solidFill>
                <a:effectLst/>
                <a:latin typeface="Times New Roman" panose="02020603050405020304" pitchFamily="18" charset="0"/>
                <a:cs typeface="Times New Roman" panose="02020603050405020304" pitchFamily="18" charset="0"/>
              </a:rPr>
              <a:t>It is designed for wireless LAN (Local Area Network) but can also be used in a shared medium to transmit data. Using this method, any station can transmit data across a network simultaneously when a data frameset is available for transmission.</a:t>
            </a:r>
          </a:p>
          <a:p>
            <a:pPr marL="0" indent="0">
              <a:buNone/>
            </a:pPr>
            <a:endParaRPr lang="en-IN" sz="2000" b="1" dirty="0"/>
          </a:p>
          <a:p>
            <a:pPr marL="0" indent="0">
              <a:buNone/>
            </a:pPr>
            <a:r>
              <a:rPr lang="en-IN" sz="2000" b="1" dirty="0">
                <a:latin typeface="Times New Roman" panose="02020603050405020304" pitchFamily="18" charset="0"/>
                <a:cs typeface="Times New Roman" panose="02020603050405020304" pitchFamily="18" charset="0"/>
              </a:rPr>
              <a:t>Types of ALOHA</a:t>
            </a:r>
          </a:p>
          <a:p>
            <a:r>
              <a:rPr lang="en-IN" sz="2000" b="1" dirty="0">
                <a:latin typeface="Times New Roman" panose="02020603050405020304" pitchFamily="18" charset="0"/>
                <a:cs typeface="Times New Roman" panose="02020603050405020304" pitchFamily="18" charset="0"/>
              </a:rPr>
              <a:t>Pure ALOHA</a:t>
            </a:r>
          </a:p>
          <a:p>
            <a:r>
              <a:rPr lang="en-IN" sz="2000" b="1" dirty="0">
                <a:latin typeface="Times New Roman" panose="02020603050405020304" pitchFamily="18" charset="0"/>
                <a:cs typeface="Times New Roman" panose="02020603050405020304" pitchFamily="18" charset="0"/>
              </a:rPr>
              <a:t>Slotted ALOHA</a:t>
            </a:r>
          </a:p>
          <a:p>
            <a:pPr marL="0" indent="0">
              <a:buNone/>
            </a:pPr>
            <a:endParaRPr lang="en-IN" sz="2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7880650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52400"/>
            <a:ext cx="8229600" cy="5973763"/>
          </a:xfrm>
        </p:spPr>
        <p:txBody>
          <a:bodyPr>
            <a:normAutofit/>
          </a:bodyPr>
          <a:lstStyle/>
          <a:p>
            <a:pPr marL="0" indent="0" algn="just">
              <a:buNone/>
            </a:pPr>
            <a:endParaRPr lang="en-US" sz="2000" b="1" dirty="0">
              <a:latin typeface="Times New Roman" pitchFamily="18" charset="0"/>
              <a:cs typeface="Times New Roman" pitchFamily="18" charset="0"/>
            </a:endParaRPr>
          </a:p>
          <a:p>
            <a:pPr marL="0" indent="0" algn="just">
              <a:buNone/>
            </a:pPr>
            <a:r>
              <a:rPr lang="en-US" sz="2000" b="1" dirty="0">
                <a:latin typeface="Times New Roman" pitchFamily="18" charset="0"/>
                <a:cs typeface="Times New Roman" pitchFamily="18" charset="0"/>
              </a:rPr>
              <a:t>Pure ALOHA </a:t>
            </a:r>
          </a:p>
          <a:p>
            <a:pPr marL="0" indent="0" algn="just">
              <a:buNone/>
            </a:pPr>
            <a:r>
              <a:rPr lang="en-US" sz="2000" dirty="0">
                <a:latin typeface="Times New Roman" pitchFamily="18" charset="0"/>
                <a:cs typeface="Times New Roman" pitchFamily="18" charset="0"/>
              </a:rPr>
              <a:t>The original ALOHA protocol is called pure ALOHA. This is a simple, but elegant protocol. The idea is that each station sends a frame whenever it has a frame to send. However, since there is only one channel to share, there is the possibility of collision between frames from different stations. </a:t>
            </a:r>
          </a:p>
          <a:p>
            <a:pPr marL="0" indent="0" algn="just">
              <a:buNone/>
            </a:pPr>
            <a:endParaRPr lang="en-US" sz="2000" dirty="0">
              <a:latin typeface="Times New Roman" pitchFamily="18" charset="0"/>
              <a:cs typeface="Times New Roman" pitchFamily="18" charset="0"/>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2743200"/>
            <a:ext cx="7238999" cy="297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0044660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04800"/>
            <a:ext cx="8229600" cy="6248400"/>
          </a:xfrm>
        </p:spPr>
        <p:txBody>
          <a:bodyPr>
            <a:noAutofit/>
          </a:bodyPr>
          <a:lstStyle/>
          <a:p>
            <a:pPr marL="0" indent="0" algn="just">
              <a:buNone/>
            </a:pPr>
            <a:r>
              <a:rPr lang="en-US" sz="2000" dirty="0">
                <a:latin typeface="Times New Roman" pitchFamily="18" charset="0"/>
                <a:cs typeface="Times New Roman" pitchFamily="18" charset="0"/>
              </a:rPr>
              <a:t>A collision involves two or more stations. If all these stations try to resend their frames after the time-out, the frames will collide again.</a:t>
            </a:r>
          </a:p>
          <a:p>
            <a:pPr marL="0" indent="0" algn="just">
              <a:buNone/>
            </a:pPr>
            <a:endParaRPr lang="en-US" sz="2000" dirty="0">
              <a:latin typeface="Times New Roman" pitchFamily="18" charset="0"/>
              <a:cs typeface="Times New Roman" pitchFamily="18" charset="0"/>
            </a:endParaRPr>
          </a:p>
          <a:p>
            <a:pPr marL="0" indent="0" algn="just">
              <a:buNone/>
            </a:pPr>
            <a:r>
              <a:rPr lang="en-US" sz="2000" dirty="0">
                <a:latin typeface="Times New Roman" pitchFamily="18" charset="0"/>
                <a:cs typeface="Times New Roman" pitchFamily="18" charset="0"/>
              </a:rPr>
              <a:t>To avoid collisions stations has to wait for some random time. </a:t>
            </a:r>
            <a:r>
              <a:rPr lang="en-US" sz="2000" dirty="0" err="1">
                <a:latin typeface="Times New Roman" pitchFamily="18" charset="0"/>
                <a:cs typeface="Times New Roman" pitchFamily="18" charset="0"/>
              </a:rPr>
              <a:t>i.e</a:t>
            </a:r>
            <a:r>
              <a:rPr lang="en-US" sz="2000" dirty="0">
                <a:latin typeface="Times New Roman" pitchFamily="18" charset="0"/>
                <a:cs typeface="Times New Roman" pitchFamily="18" charset="0"/>
              </a:rPr>
              <a:t> back –off time (TB).The randomness will help avoid more collisions. </a:t>
            </a:r>
          </a:p>
          <a:p>
            <a:pPr marL="0" indent="0" algn="just">
              <a:buNone/>
            </a:pPr>
            <a:endParaRPr lang="en-US" sz="2000" dirty="0">
              <a:latin typeface="Times New Roman" pitchFamily="18" charset="0"/>
              <a:cs typeface="Times New Roman" pitchFamily="18" charset="0"/>
            </a:endParaRPr>
          </a:p>
          <a:p>
            <a:pPr marL="0" indent="0" algn="just">
              <a:buNone/>
            </a:pPr>
            <a:r>
              <a:rPr lang="en-US" sz="2000" dirty="0">
                <a:latin typeface="Times New Roman" pitchFamily="18" charset="0"/>
                <a:cs typeface="Times New Roman" pitchFamily="18" charset="0"/>
              </a:rPr>
              <a:t>Pure ALOHA has a second method to prevent congesting the channel with retransmitted frames. After a maximum number of retransmission attempts </a:t>
            </a:r>
            <a:r>
              <a:rPr lang="en-US" sz="2000" dirty="0" err="1">
                <a:latin typeface="Times New Roman" pitchFamily="18" charset="0"/>
                <a:cs typeface="Times New Roman" pitchFamily="18" charset="0"/>
              </a:rPr>
              <a:t>Kmax</a:t>
            </a:r>
            <a:r>
              <a:rPr lang="en-US" sz="2000" dirty="0">
                <a:latin typeface="Times New Roman" pitchFamily="18" charset="0"/>
                <a:cs typeface="Times New Roman" pitchFamily="18" charset="0"/>
              </a:rPr>
              <a:t> a station must give up and try later.</a:t>
            </a:r>
          </a:p>
          <a:p>
            <a:pPr marL="0" indent="0" algn="just">
              <a:buNone/>
            </a:pPr>
            <a:endParaRPr lang="en-US" sz="2000" dirty="0">
              <a:latin typeface="Times New Roman" pitchFamily="18" charset="0"/>
              <a:cs typeface="Times New Roman" pitchFamily="18" charset="0"/>
            </a:endParaRPr>
          </a:p>
          <a:p>
            <a:pPr marL="0" indent="0" algn="just">
              <a:buNone/>
            </a:pPr>
            <a:endParaRPr lang="en-US" sz="2000" dirty="0">
              <a:latin typeface="Times New Roman" pitchFamily="18" charset="0"/>
              <a:cs typeface="Times New Roman" pitchFamily="18" charset="0"/>
            </a:endParaRPr>
          </a:p>
          <a:p>
            <a:pPr marL="0" indent="0" algn="just">
              <a:buNone/>
            </a:pPr>
            <a:endParaRPr lang="en-US" sz="2000" dirty="0">
              <a:latin typeface="Times New Roman" pitchFamily="18" charset="0"/>
              <a:cs typeface="Times New Roman" pitchFamily="18" charset="0"/>
            </a:endParaRPr>
          </a:p>
          <a:p>
            <a:pPr marL="0" indent="0" algn="just">
              <a:buNone/>
            </a:pPr>
            <a:r>
              <a:rPr lang="en-US" sz="2000" dirty="0">
                <a:latin typeface="Times New Roman" pitchFamily="18" charset="0"/>
                <a:cs typeface="Times New Roman" pitchFamily="18" charset="0"/>
              </a:rPr>
              <a:t> </a:t>
            </a:r>
            <a:endParaRPr lang="en-IN" sz="2000" dirty="0">
              <a:latin typeface="Times New Roman" pitchFamily="18" charset="0"/>
              <a:cs typeface="Times New Roman" pitchFamily="18" charset="0"/>
            </a:endParaRPr>
          </a:p>
        </p:txBody>
      </p:sp>
    </p:spTree>
    <p:extLst>
      <p:ext uri="{BB962C8B-B14F-4D97-AF65-F5344CB8AC3E}">
        <p14:creationId xmlns:p14="http://schemas.microsoft.com/office/powerpoint/2010/main" val="182810095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28600"/>
            <a:ext cx="8229600" cy="5897563"/>
          </a:xfrm>
        </p:spPr>
        <p:txBody>
          <a:bodyPr>
            <a:normAutofit/>
          </a:bodyPr>
          <a:lstStyle/>
          <a:p>
            <a:pPr marL="0" indent="0" algn="just">
              <a:buNone/>
            </a:pPr>
            <a:r>
              <a:rPr lang="en-US" sz="2200" b="1" dirty="0">
                <a:latin typeface="Times New Roman" pitchFamily="18" charset="0"/>
                <a:cs typeface="Times New Roman" pitchFamily="18" charset="0"/>
              </a:rPr>
              <a:t>Slotted ALOHA </a:t>
            </a:r>
            <a:endParaRPr lang="en-US" sz="2400" dirty="0"/>
          </a:p>
          <a:p>
            <a:r>
              <a:rPr lang="en-US" sz="2000" dirty="0">
                <a:latin typeface="Times New Roman" pitchFamily="18" charset="0"/>
                <a:cs typeface="Times New Roman" pitchFamily="18" charset="0"/>
              </a:rPr>
              <a:t>Slotted Aloha divides the time of shared channel into discrete intervals called as </a:t>
            </a:r>
            <a:r>
              <a:rPr lang="en-US" sz="2000" b="1" dirty="0">
                <a:latin typeface="Times New Roman" pitchFamily="18" charset="0"/>
                <a:cs typeface="Times New Roman" pitchFamily="18" charset="0"/>
              </a:rPr>
              <a:t>time slots</a:t>
            </a:r>
            <a:r>
              <a:rPr lang="en-US" sz="2000" dirty="0">
                <a:latin typeface="Times New Roman" pitchFamily="18" charset="0"/>
                <a:cs typeface="Times New Roman" pitchFamily="18" charset="0"/>
              </a:rPr>
              <a:t>.</a:t>
            </a:r>
          </a:p>
          <a:p>
            <a:r>
              <a:rPr lang="en-US" sz="2000" dirty="0">
                <a:latin typeface="Times New Roman" pitchFamily="18" charset="0"/>
                <a:cs typeface="Times New Roman" pitchFamily="18" charset="0"/>
              </a:rPr>
              <a:t>Any station can transmit its data in any time slot.</a:t>
            </a:r>
          </a:p>
          <a:p>
            <a:r>
              <a:rPr lang="en-US" sz="2000" dirty="0">
                <a:latin typeface="Times New Roman" pitchFamily="18" charset="0"/>
                <a:cs typeface="Times New Roman" pitchFamily="18" charset="0"/>
              </a:rPr>
              <a:t>The only condition is that station must start its transmission from the beginning of the time slot.</a:t>
            </a:r>
          </a:p>
          <a:p>
            <a:r>
              <a:rPr lang="en-US" sz="2000" dirty="0">
                <a:latin typeface="Times New Roman" pitchFamily="18" charset="0"/>
                <a:cs typeface="Times New Roman" pitchFamily="18" charset="0"/>
              </a:rPr>
              <a:t>If the beginning of the slot is missed, then station has to wait until the beginning of the next time slot.</a:t>
            </a:r>
          </a:p>
          <a:p>
            <a:r>
              <a:rPr lang="en-US" sz="2000" dirty="0">
                <a:latin typeface="Times New Roman" pitchFamily="18" charset="0"/>
                <a:cs typeface="Times New Roman" pitchFamily="18" charset="0"/>
              </a:rPr>
              <a:t>A collision may occur if two or more stations try to transmit data at the </a:t>
            </a:r>
            <a:r>
              <a:rPr lang="en-US" sz="2000" dirty="0"/>
              <a:t>beginning of the same time slot.</a:t>
            </a:r>
          </a:p>
          <a:p>
            <a:pPr marL="0" indent="0" algn="just">
              <a:buNone/>
            </a:pPr>
            <a:r>
              <a:rPr lang="en-US" sz="2200" dirty="0">
                <a:latin typeface="Times New Roman" pitchFamily="18" charset="0"/>
                <a:cs typeface="Times New Roman" pitchFamily="18" charset="0"/>
              </a:rPr>
              <a:t>         </a:t>
            </a:r>
            <a:endParaRPr lang="en-IN" sz="2000" dirty="0">
              <a:latin typeface="Times New Roman" pitchFamily="18" charset="0"/>
              <a:cs typeface="Times New Roman" pitchFamily="18" charset="0"/>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53691" y="4267200"/>
            <a:ext cx="5209309" cy="2343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193226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28600"/>
            <a:ext cx="8229600" cy="5897563"/>
          </a:xfrm>
        </p:spPr>
        <p:txBody>
          <a:bodyPr>
            <a:normAutofit/>
          </a:bodyPr>
          <a:lstStyle/>
          <a:p>
            <a:pPr marL="0" indent="0" algn="just">
              <a:buNone/>
            </a:pPr>
            <a:r>
              <a:rPr lang="en-US" sz="2200" b="1" dirty="0">
                <a:latin typeface="Times New Roman" pitchFamily="18" charset="0"/>
                <a:cs typeface="Times New Roman" pitchFamily="18" charset="0"/>
              </a:rPr>
              <a:t>Carrier Sense Multiple Access (CSMA) </a:t>
            </a:r>
          </a:p>
          <a:p>
            <a:pPr marL="0" indent="0" algn="just">
              <a:buNone/>
            </a:pPr>
            <a:r>
              <a:rPr lang="en-US" sz="2200" dirty="0">
                <a:latin typeface="Times New Roman" pitchFamily="18" charset="0"/>
                <a:cs typeface="Times New Roman" pitchFamily="18" charset="0"/>
              </a:rPr>
              <a:t>To minimize the chance of collision and, therefore, increase the performance, the CSMA method was developed. The chance of collision can be reduced if a station senses the medium before trying to use it. CSMA is based on the principle "sense before transmit" or "listen before talk.“</a:t>
            </a:r>
          </a:p>
          <a:p>
            <a:pPr marL="0" indent="0" algn="just">
              <a:buNone/>
            </a:pPr>
            <a:endParaRPr lang="en-US" sz="2200" dirty="0">
              <a:latin typeface="Times New Roman" pitchFamily="18" charset="0"/>
              <a:cs typeface="Times New Roman" pitchFamily="18" charset="0"/>
            </a:endParaRPr>
          </a:p>
          <a:p>
            <a:pPr marL="0" indent="0" algn="just">
              <a:buNone/>
            </a:pPr>
            <a:endParaRPr lang="en-US" sz="2200" dirty="0">
              <a:latin typeface="Times New Roman" pitchFamily="18" charset="0"/>
              <a:cs typeface="Times New Roman" pitchFamily="18" charset="0"/>
            </a:endParaRPr>
          </a:p>
          <a:p>
            <a:pPr marL="0" indent="0" algn="just">
              <a:buNone/>
            </a:pPr>
            <a:r>
              <a:rPr lang="en-US" sz="2000" b="1" dirty="0">
                <a:latin typeface="Times New Roman" pitchFamily="18" charset="0"/>
                <a:cs typeface="Times New Roman" pitchFamily="18" charset="0"/>
              </a:rPr>
              <a:t>CSMA Methos </a:t>
            </a:r>
          </a:p>
          <a:p>
            <a:pPr marL="0" indent="0" algn="just">
              <a:buNone/>
            </a:pPr>
            <a:endParaRPr lang="en-US" sz="2000" b="1" dirty="0">
              <a:latin typeface="Times New Roman" pitchFamily="18" charset="0"/>
              <a:cs typeface="Times New Roman" pitchFamily="18" charset="0"/>
            </a:endParaRPr>
          </a:p>
          <a:p>
            <a:pPr algn="just">
              <a:lnSpc>
                <a:spcPct val="150000"/>
              </a:lnSpc>
            </a:pPr>
            <a:r>
              <a:rPr lang="en-US" sz="2000" dirty="0">
                <a:latin typeface="Times New Roman" pitchFamily="18" charset="0"/>
                <a:cs typeface="Times New Roman" pitchFamily="18" charset="0"/>
              </a:rPr>
              <a:t>1- Persistent Method</a:t>
            </a:r>
          </a:p>
          <a:p>
            <a:pPr algn="just">
              <a:lnSpc>
                <a:spcPct val="150000"/>
              </a:lnSpc>
            </a:pPr>
            <a:r>
              <a:rPr lang="en-US" sz="2000" dirty="0">
                <a:latin typeface="Times New Roman" pitchFamily="18" charset="0"/>
                <a:cs typeface="Times New Roman" pitchFamily="18" charset="0"/>
              </a:rPr>
              <a:t>Non – Persistent Method/ 0-persistent </a:t>
            </a:r>
          </a:p>
          <a:p>
            <a:pPr algn="just">
              <a:lnSpc>
                <a:spcPct val="150000"/>
              </a:lnSpc>
            </a:pPr>
            <a:r>
              <a:rPr lang="en-US" sz="2000" dirty="0">
                <a:latin typeface="Times New Roman" pitchFamily="18" charset="0"/>
                <a:cs typeface="Times New Roman" pitchFamily="18" charset="0"/>
              </a:rPr>
              <a:t>P – Persistent Method</a:t>
            </a:r>
          </a:p>
          <a:p>
            <a:pPr marL="0" indent="0" algn="just">
              <a:buNone/>
            </a:pPr>
            <a:endParaRPr lang="en-US" sz="2200" dirty="0">
              <a:latin typeface="Times New Roman" pitchFamily="18" charset="0"/>
              <a:cs typeface="Times New Roman" pitchFamily="18" charset="0"/>
            </a:endParaRPr>
          </a:p>
          <a:p>
            <a:pPr marL="0" indent="0" algn="just">
              <a:buNone/>
            </a:pPr>
            <a:endParaRPr lang="en-IN" sz="2200" dirty="0">
              <a:latin typeface="Times New Roman" pitchFamily="18" charset="0"/>
              <a:cs typeface="Times New Roman" pitchFamily="18" charset="0"/>
            </a:endParaRPr>
          </a:p>
        </p:txBody>
      </p:sp>
    </p:spTree>
    <p:extLst>
      <p:ext uri="{BB962C8B-B14F-4D97-AF65-F5344CB8AC3E}">
        <p14:creationId xmlns:p14="http://schemas.microsoft.com/office/powerpoint/2010/main" val="244364133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228600"/>
            <a:ext cx="8382000" cy="2057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2057400"/>
            <a:ext cx="8153399" cy="4314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8667637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57200"/>
            <a:ext cx="8229600" cy="5668963"/>
          </a:xfrm>
        </p:spPr>
        <p:txBody>
          <a:bodyPr>
            <a:normAutofit/>
          </a:bodyPr>
          <a:lstStyle/>
          <a:p>
            <a:pPr marL="0" indent="0" algn="just">
              <a:buNone/>
            </a:pPr>
            <a:r>
              <a:rPr lang="en-US" sz="2200" b="1" dirty="0">
                <a:latin typeface="Times New Roman" pitchFamily="18" charset="0"/>
                <a:cs typeface="Times New Roman" pitchFamily="18" charset="0"/>
              </a:rPr>
              <a:t>1-Persistent </a:t>
            </a:r>
          </a:p>
          <a:p>
            <a:pPr marL="0" indent="0" algn="just">
              <a:buNone/>
            </a:pPr>
            <a:r>
              <a:rPr lang="en-US" sz="2200" dirty="0">
                <a:latin typeface="Times New Roman" pitchFamily="18" charset="0"/>
                <a:cs typeface="Times New Roman" pitchFamily="18" charset="0"/>
              </a:rPr>
              <a:t>The 1-persistent method is simple and straightforward. In this method, after the station finds the line idle, it sends its frame immediately (with probability 1). </a:t>
            </a:r>
          </a:p>
          <a:p>
            <a:pPr marL="0" indent="0" algn="just">
              <a:buNone/>
            </a:pPr>
            <a:endParaRPr lang="en-US" sz="2200" dirty="0">
              <a:latin typeface="Times New Roman" pitchFamily="18" charset="0"/>
              <a:cs typeface="Times New Roman" pitchFamily="18" charset="0"/>
            </a:endParaRPr>
          </a:p>
          <a:p>
            <a:pPr marL="0" indent="0" algn="just">
              <a:buNone/>
            </a:pPr>
            <a:r>
              <a:rPr lang="en-US" sz="2200" b="1" dirty="0">
                <a:latin typeface="Times New Roman" pitchFamily="18" charset="0"/>
                <a:cs typeface="Times New Roman" pitchFamily="18" charset="0"/>
              </a:rPr>
              <a:t>Non-persistent</a:t>
            </a:r>
            <a:r>
              <a:rPr lang="en-US" sz="2200" dirty="0">
                <a:latin typeface="Times New Roman" pitchFamily="18" charset="0"/>
                <a:cs typeface="Times New Roman" pitchFamily="18" charset="0"/>
              </a:rPr>
              <a:t> /0 -persistent</a:t>
            </a:r>
          </a:p>
          <a:p>
            <a:pPr marL="0" indent="0" algn="just">
              <a:buNone/>
            </a:pPr>
            <a:r>
              <a:rPr lang="en-US" sz="2200" dirty="0">
                <a:latin typeface="Times New Roman" pitchFamily="18" charset="0"/>
                <a:cs typeface="Times New Roman" pitchFamily="18" charset="0"/>
              </a:rPr>
              <a:t> a station that has a frame to send senses the line. If the line is idle, it sends immediately. If the line is not idle, it waits a random amount of time and then senses the line again. </a:t>
            </a:r>
          </a:p>
          <a:p>
            <a:pPr marL="0" indent="0" algn="just">
              <a:buNone/>
            </a:pPr>
            <a:endParaRPr lang="en-US" sz="2200" dirty="0">
              <a:latin typeface="Times New Roman" pitchFamily="18" charset="0"/>
              <a:cs typeface="Times New Roman" pitchFamily="18" charset="0"/>
            </a:endParaRPr>
          </a:p>
          <a:p>
            <a:pPr marL="0" indent="0" algn="just">
              <a:buNone/>
            </a:pPr>
            <a:r>
              <a:rPr lang="en-US" sz="2200" b="1" dirty="0">
                <a:latin typeface="Times New Roman" pitchFamily="18" charset="0"/>
                <a:cs typeface="Times New Roman" pitchFamily="18" charset="0"/>
              </a:rPr>
              <a:t>p-Persistent </a:t>
            </a:r>
          </a:p>
          <a:p>
            <a:pPr marL="0" indent="0" algn="just">
              <a:buNone/>
            </a:pPr>
            <a:r>
              <a:rPr lang="en-US" sz="2200" dirty="0">
                <a:latin typeface="Times New Roman" pitchFamily="18" charset="0"/>
                <a:cs typeface="Times New Roman" pitchFamily="18" charset="0"/>
              </a:rPr>
              <a:t>The p-persistent approach combines the advantages of the other two strategies. It reduces the chance of collision and improves efficiency. </a:t>
            </a:r>
            <a:endParaRPr lang="en-IN" sz="2200" dirty="0">
              <a:latin typeface="Times New Roman" pitchFamily="18" charset="0"/>
              <a:cs typeface="Times New Roman" pitchFamily="18" charset="0"/>
            </a:endParaRPr>
          </a:p>
        </p:txBody>
      </p:sp>
    </p:spTree>
    <p:extLst>
      <p:ext uri="{BB962C8B-B14F-4D97-AF65-F5344CB8AC3E}">
        <p14:creationId xmlns:p14="http://schemas.microsoft.com/office/powerpoint/2010/main" val="90954143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BCD828E-C89A-7BFB-5718-2847C1D13724}"/>
              </a:ext>
            </a:extLst>
          </p:cNvPr>
          <p:cNvSpPr>
            <a:spLocks noGrp="1"/>
          </p:cNvSpPr>
          <p:nvPr>
            <p:ph idx="1"/>
          </p:nvPr>
        </p:nvSpPr>
        <p:spPr>
          <a:xfrm>
            <a:off x="457200" y="381000"/>
            <a:ext cx="8229600" cy="5745163"/>
          </a:xfrm>
        </p:spPr>
        <p:txBody>
          <a:bodyPr>
            <a:normAutofit/>
          </a:bodyPr>
          <a:lstStyle/>
          <a:p>
            <a:pPr marL="0" indent="0">
              <a:buNone/>
            </a:pPr>
            <a:r>
              <a:rPr lang="en-IN" sz="2000" b="1" i="0" dirty="0">
                <a:solidFill>
                  <a:srgbClr val="273239"/>
                </a:solidFill>
                <a:effectLst/>
                <a:latin typeface="Times New Roman" panose="02020603050405020304" pitchFamily="18" charset="0"/>
                <a:cs typeface="Times New Roman" panose="02020603050405020304" pitchFamily="18" charset="0"/>
              </a:rPr>
              <a:t>Transmission Delay:</a:t>
            </a:r>
          </a:p>
          <a:p>
            <a:pPr marL="0" indent="0">
              <a:buNone/>
            </a:pPr>
            <a:r>
              <a:rPr lang="en-US" sz="2000" b="0" i="0" dirty="0">
                <a:solidFill>
                  <a:srgbClr val="273239"/>
                </a:solidFill>
                <a:effectLst/>
                <a:latin typeface="Times New Roman" panose="02020603050405020304" pitchFamily="18" charset="0"/>
                <a:cs typeface="Times New Roman" panose="02020603050405020304" pitchFamily="18" charset="0"/>
              </a:rPr>
              <a:t>The time taken to transmit a packet from the host to the transmission medium is called Transmission delay. </a:t>
            </a:r>
            <a:r>
              <a:rPr lang="en-IN" sz="2000" b="0" i="0" dirty="0">
                <a:solidFill>
                  <a:srgbClr val="273239"/>
                </a:solidFill>
                <a:effectLst/>
                <a:latin typeface="Times New Roman" panose="02020603050405020304" pitchFamily="18" charset="0"/>
                <a:cs typeface="Times New Roman" panose="02020603050405020304" pitchFamily="18" charset="0"/>
              </a:rPr>
              <a:t> </a:t>
            </a:r>
          </a:p>
          <a:p>
            <a:pPr marL="0" indent="0">
              <a:buNone/>
            </a:pPr>
            <a:endParaRPr lang="en-IN" sz="20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C1654092-BE89-162C-FEB0-C4DFEA8FF5C6}"/>
              </a:ext>
            </a:extLst>
          </p:cNvPr>
          <p:cNvPicPr>
            <a:picLocks noChangeAspect="1"/>
          </p:cNvPicPr>
          <p:nvPr/>
        </p:nvPicPr>
        <p:blipFill>
          <a:blip r:embed="rId2"/>
          <a:stretch>
            <a:fillRect/>
          </a:stretch>
        </p:blipFill>
        <p:spPr>
          <a:xfrm>
            <a:off x="2055265" y="1394353"/>
            <a:ext cx="4778154" cy="1234547"/>
          </a:xfrm>
          <a:prstGeom prst="rect">
            <a:avLst/>
          </a:prstGeom>
        </p:spPr>
      </p:pic>
      <p:sp>
        <p:nvSpPr>
          <p:cNvPr id="7" name="TextBox 6">
            <a:extLst>
              <a:ext uri="{FF2B5EF4-FFF2-40B4-BE49-F238E27FC236}">
                <a16:creationId xmlns:a16="http://schemas.microsoft.com/office/drawing/2014/main" id="{7ECFED25-132A-14D2-0CF4-DA84E04B91C3}"/>
              </a:ext>
            </a:extLst>
          </p:cNvPr>
          <p:cNvSpPr txBox="1"/>
          <p:nvPr/>
        </p:nvSpPr>
        <p:spPr>
          <a:xfrm>
            <a:off x="457200" y="2939442"/>
            <a:ext cx="8001000" cy="2185214"/>
          </a:xfrm>
          <a:prstGeom prst="rect">
            <a:avLst/>
          </a:prstGeom>
          <a:noFill/>
        </p:spPr>
        <p:txBody>
          <a:bodyPr wrap="square">
            <a:spAutoFit/>
          </a:bodyPr>
          <a:lstStyle/>
          <a:p>
            <a:pPr algn="just"/>
            <a:r>
              <a:rPr lang="en-US" sz="2000" b="1" i="0" dirty="0">
                <a:solidFill>
                  <a:srgbClr val="273239"/>
                </a:solidFill>
                <a:effectLst/>
                <a:latin typeface="Times New Roman" panose="02020603050405020304" pitchFamily="18" charset="0"/>
                <a:cs typeface="Times New Roman" panose="02020603050405020304" pitchFamily="18" charset="0"/>
              </a:rPr>
              <a:t>Propagation delay:</a:t>
            </a:r>
            <a:r>
              <a:rPr lang="en-US" sz="2000" b="0" i="0" dirty="0">
                <a:solidFill>
                  <a:srgbClr val="273239"/>
                </a:solidFill>
                <a:effectLst/>
                <a:latin typeface="Times New Roman" panose="02020603050405020304" pitchFamily="18" charset="0"/>
                <a:cs typeface="Times New Roman" panose="02020603050405020304" pitchFamily="18" charset="0"/>
              </a:rPr>
              <a:t> </a:t>
            </a:r>
          </a:p>
          <a:p>
            <a:pPr algn="just"/>
            <a:br>
              <a:rPr lang="en-US" sz="2000" dirty="0">
                <a:latin typeface="Times New Roman" panose="02020603050405020304" pitchFamily="18" charset="0"/>
                <a:cs typeface="Times New Roman" panose="02020603050405020304" pitchFamily="18" charset="0"/>
              </a:rPr>
            </a:br>
            <a:r>
              <a:rPr lang="en-US" sz="2000" b="0" i="0" dirty="0">
                <a:solidFill>
                  <a:srgbClr val="273239"/>
                </a:solidFill>
                <a:effectLst/>
                <a:latin typeface="Times New Roman" panose="02020603050405020304" pitchFamily="18" charset="0"/>
                <a:cs typeface="Times New Roman" panose="02020603050405020304" pitchFamily="18" charset="0"/>
              </a:rPr>
              <a:t>After the packet is transmitted to the transmission medium, it has to go through the medium to reach the destination. Hence the time taken by the last bit of the packet to reach the destination is called propagation delay. </a:t>
            </a:r>
          </a:p>
          <a:p>
            <a:endParaRPr lang="en-US" dirty="0">
              <a:solidFill>
                <a:srgbClr val="273239"/>
              </a:solidFill>
              <a:latin typeface="Nunito" pitchFamily="2" charset="0"/>
            </a:endParaRPr>
          </a:p>
          <a:p>
            <a:endParaRPr lang="en-IN" dirty="0"/>
          </a:p>
        </p:txBody>
      </p:sp>
      <p:pic>
        <p:nvPicPr>
          <p:cNvPr id="9" name="Picture 8">
            <a:extLst>
              <a:ext uri="{FF2B5EF4-FFF2-40B4-BE49-F238E27FC236}">
                <a16:creationId xmlns:a16="http://schemas.microsoft.com/office/drawing/2014/main" id="{AFDD150F-34ED-17BF-FA63-82EC0D37F9ED}"/>
              </a:ext>
            </a:extLst>
          </p:cNvPr>
          <p:cNvPicPr>
            <a:picLocks noChangeAspect="1"/>
          </p:cNvPicPr>
          <p:nvPr/>
        </p:nvPicPr>
        <p:blipFill>
          <a:blip r:embed="rId3"/>
          <a:stretch>
            <a:fillRect/>
          </a:stretch>
        </p:blipFill>
        <p:spPr>
          <a:xfrm>
            <a:off x="2291505" y="4901752"/>
            <a:ext cx="4541914" cy="1066892"/>
          </a:xfrm>
          <a:prstGeom prst="rect">
            <a:avLst/>
          </a:prstGeom>
        </p:spPr>
      </p:pic>
    </p:spTree>
    <p:extLst>
      <p:ext uri="{BB962C8B-B14F-4D97-AF65-F5344CB8AC3E}">
        <p14:creationId xmlns:p14="http://schemas.microsoft.com/office/powerpoint/2010/main" val="231381625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81000"/>
            <a:ext cx="8229600" cy="5745163"/>
          </a:xfrm>
        </p:spPr>
        <p:txBody>
          <a:bodyPr>
            <a:normAutofit fontScale="92500" lnSpcReduction="10000"/>
          </a:bodyPr>
          <a:lstStyle/>
          <a:p>
            <a:pPr marL="0" indent="0" algn="just">
              <a:buNone/>
            </a:pPr>
            <a:r>
              <a:rPr lang="en-US" sz="2200" b="1" dirty="0">
                <a:latin typeface="Times New Roman" pitchFamily="18" charset="0"/>
                <a:cs typeface="Times New Roman" pitchFamily="18" charset="0"/>
              </a:rPr>
              <a:t>Carrier Sense Multiple Access with Collision Detection (CSMA/CD) </a:t>
            </a:r>
          </a:p>
          <a:p>
            <a:pPr algn="just" fontAlgn="base"/>
            <a:r>
              <a:rPr lang="en-US" sz="2400" b="0" i="0" dirty="0">
                <a:solidFill>
                  <a:srgbClr val="273239"/>
                </a:solidFill>
                <a:effectLst/>
                <a:latin typeface="Times New Roman" panose="02020603050405020304" pitchFamily="18" charset="0"/>
                <a:cs typeface="Times New Roman" panose="02020603050405020304" pitchFamily="18" charset="0"/>
              </a:rPr>
              <a:t>Check if the sender is ready to transmit data packets.</a:t>
            </a:r>
          </a:p>
          <a:p>
            <a:pPr algn="just" fontAlgn="base"/>
            <a:endParaRPr lang="en-US" sz="2400" b="0" i="0" dirty="0">
              <a:solidFill>
                <a:srgbClr val="273239"/>
              </a:solidFill>
              <a:effectLst/>
              <a:latin typeface="Times New Roman" panose="02020603050405020304" pitchFamily="18" charset="0"/>
              <a:cs typeface="Times New Roman" panose="02020603050405020304" pitchFamily="18" charset="0"/>
            </a:endParaRPr>
          </a:p>
          <a:p>
            <a:pPr algn="just" fontAlgn="base"/>
            <a:r>
              <a:rPr lang="en-US" sz="2400" b="0" i="0" dirty="0">
                <a:solidFill>
                  <a:srgbClr val="273239"/>
                </a:solidFill>
                <a:effectLst/>
                <a:latin typeface="Times New Roman" panose="02020603050405020304" pitchFamily="18" charset="0"/>
                <a:cs typeface="Times New Roman" panose="02020603050405020304" pitchFamily="18" charset="0"/>
              </a:rPr>
              <a:t>Check if the transmission link is idle. </a:t>
            </a:r>
          </a:p>
          <a:p>
            <a:pPr algn="just" fontAlgn="base"/>
            <a:endParaRPr lang="en-US" sz="2400" dirty="0">
              <a:solidFill>
                <a:srgbClr val="273239"/>
              </a:solidFill>
              <a:latin typeface="Times New Roman" panose="02020603050405020304" pitchFamily="18" charset="0"/>
              <a:cs typeface="Times New Roman" panose="02020603050405020304" pitchFamily="18" charset="0"/>
            </a:endParaRPr>
          </a:p>
          <a:p>
            <a:pPr algn="just" fontAlgn="base"/>
            <a:r>
              <a:rPr lang="en-US" sz="2400" b="0" i="0" dirty="0">
                <a:solidFill>
                  <a:srgbClr val="273239"/>
                </a:solidFill>
                <a:effectLst/>
                <a:latin typeface="Times New Roman" panose="02020603050405020304" pitchFamily="18" charset="0"/>
                <a:cs typeface="Times New Roman" panose="02020603050405020304" pitchFamily="18" charset="0"/>
              </a:rPr>
              <a:t>Transmit the data &amp; check for collisions.</a:t>
            </a:r>
          </a:p>
          <a:p>
            <a:pPr marL="0" indent="0" algn="just" fontAlgn="base">
              <a:buNone/>
            </a:pPr>
            <a:r>
              <a:rPr lang="en-US" sz="2400" b="0" i="0" dirty="0">
                <a:solidFill>
                  <a:srgbClr val="273239"/>
                </a:solidFill>
                <a:effectLst/>
                <a:latin typeface="Times New Roman" panose="02020603050405020304" pitchFamily="18" charset="0"/>
                <a:cs typeface="Times New Roman" panose="02020603050405020304" pitchFamily="18" charset="0"/>
              </a:rPr>
              <a:t> </a:t>
            </a:r>
            <a:br>
              <a:rPr lang="en-US" sz="2400" b="0" i="0" dirty="0">
                <a:solidFill>
                  <a:srgbClr val="273239"/>
                </a:solidFill>
                <a:effectLst/>
                <a:latin typeface="Times New Roman" panose="02020603050405020304" pitchFamily="18" charset="0"/>
                <a:cs typeface="Times New Roman" panose="02020603050405020304" pitchFamily="18" charset="0"/>
              </a:rPr>
            </a:br>
            <a:r>
              <a:rPr lang="en-US" sz="2400" b="0" i="0" dirty="0">
                <a:solidFill>
                  <a:srgbClr val="273239"/>
                </a:solidFill>
                <a:effectLst/>
                <a:latin typeface="Times New Roman" panose="02020603050405020304" pitchFamily="18" charset="0"/>
                <a:cs typeface="Times New Roman" panose="02020603050405020304" pitchFamily="18" charset="0"/>
              </a:rPr>
              <a:t>The sender transmits its data on the link. CSMA/CD does not use an ‘acknowledgment’ system. It checks for successful and unsuccessful transmissions through collision signals. During transmission, if a collision signal is received by the node, transmission is stopped. The station then transmits a jam signal onto the link and waits for random time intervals before it resends the frame. After some random time, it again attempts to transfer the data and repeats the above process.</a:t>
            </a:r>
          </a:p>
          <a:p>
            <a:pPr algn="just" fontAlgn="base"/>
            <a:endParaRPr lang="en-US" sz="2400" b="1" i="0" dirty="0">
              <a:solidFill>
                <a:srgbClr val="273239"/>
              </a:solidFill>
              <a:effectLst/>
              <a:latin typeface="Times New Roman" panose="02020603050405020304" pitchFamily="18" charset="0"/>
              <a:cs typeface="Times New Roman" panose="02020603050405020304" pitchFamily="18" charset="0"/>
            </a:endParaRPr>
          </a:p>
          <a:p>
            <a:pPr algn="just" fontAlgn="base"/>
            <a:r>
              <a:rPr lang="en-US" sz="2400" b="0" i="0" dirty="0">
                <a:solidFill>
                  <a:srgbClr val="273239"/>
                </a:solidFill>
                <a:effectLst/>
                <a:latin typeface="Times New Roman" panose="02020603050405020304" pitchFamily="18" charset="0"/>
                <a:cs typeface="Times New Roman" panose="02020603050405020304" pitchFamily="18" charset="0"/>
              </a:rPr>
              <a:t>If no collision was detected in propagation, the sender completes its frame transmission and resets the counters.</a:t>
            </a:r>
          </a:p>
          <a:p>
            <a:pPr marL="0" indent="0" algn="just">
              <a:buNone/>
            </a:pPr>
            <a:endParaRPr lang="en-US" sz="2200" b="1" dirty="0">
              <a:latin typeface="Times New Roman" pitchFamily="18" charset="0"/>
              <a:cs typeface="Times New Roman" pitchFamily="18" charset="0"/>
            </a:endParaRPr>
          </a:p>
          <a:p>
            <a:pPr marL="0" indent="0" algn="just">
              <a:buNone/>
            </a:pPr>
            <a:endParaRPr lang="en-IN" sz="2200" dirty="0">
              <a:latin typeface="Times New Roman" pitchFamily="18" charset="0"/>
              <a:cs typeface="Times New Roman" pitchFamily="18" charset="0"/>
            </a:endParaRPr>
          </a:p>
        </p:txBody>
      </p:sp>
    </p:spTree>
    <p:extLst>
      <p:ext uri="{BB962C8B-B14F-4D97-AF65-F5344CB8AC3E}">
        <p14:creationId xmlns:p14="http://schemas.microsoft.com/office/powerpoint/2010/main" val="65079549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F0F5908-2869-D201-0C88-053F8E0FB928}"/>
              </a:ext>
            </a:extLst>
          </p:cNvPr>
          <p:cNvPicPr>
            <a:picLocks noGrp="1" noChangeAspect="1"/>
          </p:cNvPicPr>
          <p:nvPr>
            <p:ph idx="1"/>
          </p:nvPr>
        </p:nvPicPr>
        <p:blipFill>
          <a:blip r:embed="rId2"/>
          <a:stretch>
            <a:fillRect/>
          </a:stretch>
        </p:blipFill>
        <p:spPr>
          <a:xfrm>
            <a:off x="838200" y="914400"/>
            <a:ext cx="7620000" cy="5211763"/>
          </a:xfrm>
        </p:spPr>
      </p:pic>
    </p:spTree>
    <p:extLst>
      <p:ext uri="{BB962C8B-B14F-4D97-AF65-F5344CB8AC3E}">
        <p14:creationId xmlns:p14="http://schemas.microsoft.com/office/powerpoint/2010/main" val="317158119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2427</TotalTime>
  <Words>6661</Words>
  <Application>Microsoft Office PowerPoint</Application>
  <PresentationFormat>On-screen Show (4:3)</PresentationFormat>
  <Paragraphs>540</Paragraphs>
  <Slides>102</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102</vt:i4>
      </vt:variant>
    </vt:vector>
  </HeadingPairs>
  <TitlesOfParts>
    <vt:vector size="108" baseType="lpstr">
      <vt:lpstr>Arial</vt:lpstr>
      <vt:lpstr>Calibri</vt:lpstr>
      <vt:lpstr>erdana</vt:lpstr>
      <vt:lpstr>Nunito</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Simplex protocol</vt:lpstr>
      <vt:lpstr>PowerPoint Presentation</vt:lpstr>
      <vt:lpstr>PowerPoint Presentation</vt:lpstr>
      <vt:lpstr> Stop-and-Wait Protocol </vt:lpstr>
      <vt:lpstr> Data Link Control- Stop-and-Wait Protocol </vt:lpstr>
      <vt:lpstr>PowerPoint Presentation</vt:lpstr>
      <vt:lpstr> Data Link Control- Stop-and-Wait Protocol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Piggybacking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patha</dc:creator>
  <cp:lastModifiedBy>Sayeeda pathan</cp:lastModifiedBy>
  <cp:revision>163</cp:revision>
  <dcterms:created xsi:type="dcterms:W3CDTF">2006-08-16T00:00:00Z</dcterms:created>
  <dcterms:modified xsi:type="dcterms:W3CDTF">2024-09-06T08:23:57Z</dcterms:modified>
</cp:coreProperties>
</file>